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</p:sldIdLst>
  <p:sldSz cy="6858000" cx="12192000"/>
  <p:notesSz cx="6858000" cy="9144000"/>
  <p:embeddedFontLst>
    <p:embeddedFont>
      <p:font typeface="Poppins"/>
      <p:regular r:id="rId37"/>
      <p:bold r:id="rId38"/>
      <p:italic r:id="rId39"/>
      <p:boldItalic r:id="rId40"/>
    </p:embeddedFont>
    <p:embeddedFont>
      <p:font typeface="Helvetica Neue"/>
      <p:regular r:id="rId41"/>
      <p:bold r:id="rId42"/>
      <p:italic r:id="rId43"/>
      <p:boldItalic r:id="rId4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6EE66309-4847-49A8-8B22-217032D9F5A6}">
  <a:tblStyle styleId="{6EE66309-4847-49A8-8B22-217032D9F5A6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Poppins-boldItalic.fntdata"/><Relationship Id="rId20" Type="http://schemas.openxmlformats.org/officeDocument/2006/relationships/slide" Target="slides/slide15.xml"/><Relationship Id="rId42" Type="http://schemas.openxmlformats.org/officeDocument/2006/relationships/font" Target="fonts/HelveticaNeue-bold.fntdata"/><Relationship Id="rId41" Type="http://schemas.openxmlformats.org/officeDocument/2006/relationships/font" Target="fonts/HelveticaNeue-regular.fntdata"/><Relationship Id="rId22" Type="http://schemas.openxmlformats.org/officeDocument/2006/relationships/slide" Target="slides/slide17.xml"/><Relationship Id="rId44" Type="http://schemas.openxmlformats.org/officeDocument/2006/relationships/font" Target="fonts/HelveticaNeue-boldItalic.fntdata"/><Relationship Id="rId21" Type="http://schemas.openxmlformats.org/officeDocument/2006/relationships/slide" Target="slides/slide16.xml"/><Relationship Id="rId43" Type="http://schemas.openxmlformats.org/officeDocument/2006/relationships/font" Target="fonts/HelveticaNeue-italic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font" Target="fonts/Poppins-regular.fntdata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font" Target="fonts/Poppins-italic.fntdata"/><Relationship Id="rId16" Type="http://schemas.openxmlformats.org/officeDocument/2006/relationships/slide" Target="slides/slide11.xml"/><Relationship Id="rId38" Type="http://schemas.openxmlformats.org/officeDocument/2006/relationships/font" Target="fonts/Poppins-bold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23:notes"/>
          <p:cNvSpPr/>
          <p:nvPr>
            <p:ph idx="2" type="sldImg"/>
          </p:nvPr>
        </p:nvSpPr>
        <p:spPr>
          <a:xfrm>
            <a:off x="398463" y="696913"/>
            <a:ext cx="6188075" cy="34813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4" name="Google Shape;284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Board: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Input image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Output image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each pixel results from a neighborhood operation</a:t>
            </a:r>
            <a:endParaRPr/>
          </a:p>
        </p:txBody>
      </p:sp>
      <p:sp>
        <p:nvSpPr>
          <p:cNvPr id="285" name="Google Shape;285;p2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2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p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2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p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2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29:notes"/>
          <p:cNvSpPr/>
          <p:nvPr>
            <p:ph idx="2" type="sldImg"/>
          </p:nvPr>
        </p:nvSpPr>
        <p:spPr>
          <a:xfrm>
            <a:off x="398463" y="696913"/>
            <a:ext cx="6188075" cy="34813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6" name="Google Shape;376;p2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is the effect on the output?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happens to the sharp edges?</a:t>
            </a:r>
            <a:endParaRPr/>
          </a:p>
        </p:txBody>
      </p:sp>
      <p:sp>
        <p:nvSpPr>
          <p:cNvPr id="377" name="Google Shape;377;p2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3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p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3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p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8:notes"/>
          <p:cNvSpPr/>
          <p:nvPr>
            <p:ph idx="2" type="sldImg"/>
          </p:nvPr>
        </p:nvSpPr>
        <p:spPr>
          <a:xfrm>
            <a:off x="398463" y="696913"/>
            <a:ext cx="6188075" cy="34813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3" name="Google Shape;143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Last time: Images as Matrices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intensity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temperature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depth</a:t>
            </a:r>
            <a:endParaRPr/>
          </a:p>
        </p:txBody>
      </p:sp>
      <p:sp>
        <p:nvSpPr>
          <p:cNvPr id="144" name="Google Shape;144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1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2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5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6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6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6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9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2" name="Google Shape;62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0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Relationship Id="rId4" Type="http://schemas.openxmlformats.org/officeDocument/2006/relationships/image" Target="../media/image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4.png"/><Relationship Id="rId4" Type="http://schemas.openxmlformats.org/officeDocument/2006/relationships/image" Target="../media/image20.png"/><Relationship Id="rId5" Type="http://schemas.openxmlformats.org/officeDocument/2006/relationships/image" Target="../media/image25.png"/><Relationship Id="rId6" Type="http://schemas.openxmlformats.org/officeDocument/2006/relationships/image" Target="../media/image15.jpg"/><Relationship Id="rId7" Type="http://schemas.openxmlformats.org/officeDocument/2006/relationships/image" Target="../media/image24.jpg"/><Relationship Id="rId8" Type="http://schemas.openxmlformats.org/officeDocument/2006/relationships/image" Target="../media/image2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7.png"/><Relationship Id="rId4" Type="http://schemas.openxmlformats.org/officeDocument/2006/relationships/image" Target="../media/image23.png"/><Relationship Id="rId11" Type="http://schemas.openxmlformats.org/officeDocument/2006/relationships/image" Target="../media/image30.png"/><Relationship Id="rId10" Type="http://schemas.openxmlformats.org/officeDocument/2006/relationships/image" Target="../media/image28.png"/><Relationship Id="rId12" Type="http://schemas.openxmlformats.org/officeDocument/2006/relationships/image" Target="../media/image13.png"/><Relationship Id="rId9" Type="http://schemas.openxmlformats.org/officeDocument/2006/relationships/image" Target="../media/image22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17.png"/><Relationship Id="rId8" Type="http://schemas.openxmlformats.org/officeDocument/2006/relationships/image" Target="../media/image2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4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3.png"/><Relationship Id="rId4" Type="http://schemas.openxmlformats.org/officeDocument/2006/relationships/image" Target="../media/image35.png"/><Relationship Id="rId5" Type="http://schemas.openxmlformats.org/officeDocument/2006/relationships/image" Target="../media/image2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8.png"/><Relationship Id="rId4" Type="http://schemas.openxmlformats.org/officeDocument/2006/relationships/image" Target="../media/image3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8.png"/><Relationship Id="rId4" Type="http://schemas.openxmlformats.org/officeDocument/2006/relationships/image" Target="../media/image3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8.png"/><Relationship Id="rId4" Type="http://schemas.openxmlformats.org/officeDocument/2006/relationships/image" Target="../media/image3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8.png"/><Relationship Id="rId4" Type="http://schemas.openxmlformats.org/officeDocument/2006/relationships/image" Target="../media/image3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8.png"/><Relationship Id="rId4" Type="http://schemas.openxmlformats.org/officeDocument/2006/relationships/image" Target="../media/image3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8.png"/><Relationship Id="rId4" Type="http://schemas.openxmlformats.org/officeDocument/2006/relationships/image" Target="../media/image3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Relationship Id="rId4" Type="http://schemas.openxmlformats.org/officeDocument/2006/relationships/image" Target="../media/image2.png"/><Relationship Id="rId5" Type="http://schemas.openxmlformats.org/officeDocument/2006/relationships/image" Target="../media/image8.png"/><Relationship Id="rId6" Type="http://schemas.openxmlformats.org/officeDocument/2006/relationships/image" Target="../media/image1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6.png"/><Relationship Id="rId4" Type="http://schemas.openxmlformats.org/officeDocument/2006/relationships/image" Target="../media/image4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3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None/>
            </a:pPr>
            <a:r>
              <a:rPr lang="en-US" sz="5400"/>
              <a:t>Advanced Digital Image Processing</a:t>
            </a:r>
            <a:br>
              <a:rPr lang="en-US" sz="5400"/>
            </a:br>
            <a:endParaRPr sz="4000"/>
          </a:p>
        </p:txBody>
      </p:sp>
      <p:sp>
        <p:nvSpPr>
          <p:cNvPr id="89" name="Google Shape;89;p13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</a:pPr>
            <a:r>
              <a:rPr b="1" lang="en-US" sz="3600"/>
              <a:t>Filters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</a:pPr>
            <a:r>
              <a:t/>
            </a:r>
            <a:endParaRPr b="1" sz="3600"/>
          </a:p>
        </p:txBody>
      </p:sp>
      <p:sp>
        <p:nvSpPr>
          <p:cNvPr id="90" name="Google Shape;90;p13"/>
          <p:cNvSpPr txBox="1"/>
          <p:nvPr/>
        </p:nvSpPr>
        <p:spPr>
          <a:xfrm>
            <a:off x="481985" y="5126829"/>
            <a:ext cx="6858000" cy="9588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Md. Ferdous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40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Lecturer, Dept. of CSE, BSMRSTU</a:t>
            </a:r>
            <a:endParaRPr/>
          </a:p>
        </p:txBody>
      </p:sp>
      <p:cxnSp>
        <p:nvCxnSpPr>
          <p:cNvPr id="91" name="Google Shape;91;p13"/>
          <p:cNvCxnSpPr/>
          <p:nvPr/>
        </p:nvCxnSpPr>
        <p:spPr>
          <a:xfrm>
            <a:off x="2438400" y="3602038"/>
            <a:ext cx="7239000" cy="0"/>
          </a:xfrm>
          <a:prstGeom prst="straightConnector1">
            <a:avLst/>
          </a:prstGeom>
          <a:solidFill>
            <a:schemeClr val="accent1"/>
          </a:solidFill>
          <a:ln cap="flat" cmpd="sng" w="571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2" name="Google Shape;92;p13"/>
          <p:cNvCxnSpPr/>
          <p:nvPr/>
        </p:nvCxnSpPr>
        <p:spPr>
          <a:xfrm>
            <a:off x="2239274" y="838200"/>
            <a:ext cx="7239000" cy="0"/>
          </a:xfrm>
          <a:prstGeom prst="straightConnector1">
            <a:avLst/>
          </a:prstGeom>
          <a:solidFill>
            <a:schemeClr val="accent1"/>
          </a:solidFill>
          <a:ln cap="flat" cmpd="sng" w="571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descr="https://assets-global.website-files.com/5d7b77b063a9066d83e1209c/62fe3b32a805ee3e647f00bc_IN%20TEXT%20ASSET.webp" id="93" name="Google Shape;93;p13"/>
          <p:cNvSpPr/>
          <p:nvPr/>
        </p:nvSpPr>
        <p:spPr>
          <a:xfrm>
            <a:off x="1679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13"/>
          <p:cNvSpPr txBox="1"/>
          <p:nvPr/>
        </p:nvSpPr>
        <p:spPr>
          <a:xfrm>
            <a:off x="8440615" y="4937760"/>
            <a:ext cx="2672862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Slide Credits: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Dr. Sk. Md. Masudul Ahsan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Professor, Dept. of CSE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KUET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2"/>
          <p:cNvSpPr txBox="1"/>
          <p:nvPr>
            <p:ph type="title"/>
          </p:nvPr>
        </p:nvSpPr>
        <p:spPr>
          <a:xfrm>
            <a:off x="914400" y="1295400"/>
            <a:ext cx="9296400" cy="373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With this loss of information (from sampling and quantization), </a:t>
            </a:r>
            <a:br>
              <a:rPr lang="en-US"/>
            </a:br>
            <a:br>
              <a:rPr lang="en-US"/>
            </a:br>
            <a:r>
              <a:rPr lang="en-US"/>
              <a:t>Can we still use images for useful tasks?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What we will learn today?</a:t>
            </a:r>
            <a:endParaRPr/>
          </a:p>
        </p:txBody>
      </p:sp>
      <p:sp>
        <p:nvSpPr>
          <p:cNvPr id="178" name="Google Shape;178;p2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2800"/>
              <a:buChar char="•"/>
            </a:pPr>
            <a:r>
              <a:rPr lang="en-US">
                <a:solidFill>
                  <a:srgbClr val="BFBFBF"/>
                </a:solidFill>
              </a:rPr>
              <a:t>Image sampling and quantization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Image histograms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BFBFBF"/>
              </a:buClr>
              <a:buSzPts val="2800"/>
              <a:buChar char="•"/>
            </a:pPr>
            <a:r>
              <a:rPr lang="en-US">
                <a:solidFill>
                  <a:srgbClr val="BFBFBF"/>
                </a:solidFill>
              </a:rPr>
              <a:t>Images as functions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BFBFBF"/>
              </a:buClr>
              <a:buSzPts val="2800"/>
              <a:buChar char="•"/>
            </a:pPr>
            <a:r>
              <a:rPr lang="en-US">
                <a:solidFill>
                  <a:srgbClr val="BFBFBF"/>
                </a:solidFill>
              </a:rPr>
              <a:t>Linear systems (filters)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BFBFBF"/>
              </a:buClr>
              <a:buSzPts val="2800"/>
              <a:buChar char="•"/>
            </a:pPr>
            <a:r>
              <a:rPr lang="en-US">
                <a:solidFill>
                  <a:srgbClr val="BFBFBF"/>
                </a:solidFill>
              </a:rPr>
              <a:t>Convolution and correlation</a:t>
            </a:r>
            <a:endParaRPr/>
          </a:p>
        </p:txBody>
      </p:sp>
      <p:sp>
        <p:nvSpPr>
          <p:cNvPr id="179" name="Google Shape;179;p23"/>
          <p:cNvSpPr txBox="1"/>
          <p:nvPr/>
        </p:nvSpPr>
        <p:spPr>
          <a:xfrm>
            <a:off x="595534" y="5803000"/>
            <a:ext cx="4622893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Some background reading: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Forsyth and Ponce, Computer Vision, Chapter 7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Histogram</a:t>
            </a:r>
            <a:endParaRPr/>
          </a:p>
        </p:txBody>
      </p:sp>
      <p:sp>
        <p:nvSpPr>
          <p:cNvPr id="185" name="Google Shape;185;p24"/>
          <p:cNvSpPr txBox="1"/>
          <p:nvPr>
            <p:ph idx="1" type="body"/>
          </p:nvPr>
        </p:nvSpPr>
        <p:spPr>
          <a:xfrm>
            <a:off x="609602" y="1600201"/>
            <a:ext cx="9601198" cy="18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Histogram of an image provides the frequency of the brightness (intensity) value in the image. 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186" name="Google Shape;186;p24"/>
          <p:cNvSpPr txBox="1"/>
          <p:nvPr/>
        </p:nvSpPr>
        <p:spPr>
          <a:xfrm>
            <a:off x="5181600" y="3251150"/>
            <a:ext cx="4267200" cy="2308324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def histogram(im):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h = np.zeros(255)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for row in im.shape[0]: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  for col in im.shape[1]: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       val = im[row, col]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       h[val] += 1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Histogram</a:t>
            </a:r>
            <a:endParaRPr/>
          </a:p>
        </p:txBody>
      </p:sp>
      <p:sp>
        <p:nvSpPr>
          <p:cNvPr id="192" name="Google Shape;192;p25"/>
          <p:cNvSpPr txBox="1"/>
          <p:nvPr>
            <p:ph idx="1" type="body"/>
          </p:nvPr>
        </p:nvSpPr>
        <p:spPr>
          <a:xfrm>
            <a:off x="609602" y="1599548"/>
            <a:ext cx="4952998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Histogram captures the distribution of gray levels in the image. 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How frequently each gray level occurs in the image</a:t>
            </a:r>
            <a:endParaRPr/>
          </a:p>
        </p:txBody>
      </p:sp>
      <p:pic>
        <p:nvPicPr>
          <p:cNvPr id="193" name="Google Shape;193;p25"/>
          <p:cNvPicPr preferRelativeResize="0"/>
          <p:nvPr/>
        </p:nvPicPr>
        <p:blipFill rotWithShape="1">
          <a:blip r:embed="rId3">
            <a:alphaModFix/>
          </a:blip>
          <a:srcRect b="0" l="0" r="50143" t="5631"/>
          <a:stretch/>
        </p:blipFill>
        <p:spPr>
          <a:xfrm>
            <a:off x="304800" y="3164843"/>
            <a:ext cx="4880545" cy="3338252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5"/>
          <p:cNvSpPr/>
          <p:nvPr/>
        </p:nvSpPr>
        <p:spPr>
          <a:xfrm>
            <a:off x="3048000" y="3105835"/>
            <a:ext cx="609600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lang="en-US"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Q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5" name="Google Shape;195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98045" y="2083495"/>
            <a:ext cx="5791200" cy="441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Histogram</a:t>
            </a:r>
            <a:endParaRPr/>
          </a:p>
        </p:txBody>
      </p:sp>
      <p:pic>
        <p:nvPicPr>
          <p:cNvPr id="201" name="Google Shape;201;p26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38569" y="1600200"/>
            <a:ext cx="8317986" cy="4525963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6"/>
          <p:cNvSpPr txBox="1"/>
          <p:nvPr/>
        </p:nvSpPr>
        <p:spPr>
          <a:xfrm>
            <a:off x="7543801" y="6014503"/>
            <a:ext cx="30480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Slide credit: Dr. Mubarak Shah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Histogram – use case</a:t>
            </a:r>
            <a:endParaRPr/>
          </a:p>
        </p:txBody>
      </p:sp>
      <p:pic>
        <p:nvPicPr>
          <p:cNvPr id="208" name="Google Shape;208;p27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31116" y="2812257"/>
            <a:ext cx="3917484" cy="3382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93851" y="1139280"/>
            <a:ext cx="7404298" cy="1451520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7"/>
          <p:cNvSpPr txBox="1"/>
          <p:nvPr/>
        </p:nvSpPr>
        <p:spPr>
          <a:xfrm>
            <a:off x="8382000" y="6324600"/>
            <a:ext cx="30480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Slide credit: Dr. Mubarak Shah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What we will learn today?</a:t>
            </a:r>
            <a:endParaRPr/>
          </a:p>
        </p:txBody>
      </p:sp>
      <p:sp>
        <p:nvSpPr>
          <p:cNvPr id="216" name="Google Shape;216;p28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2800"/>
              <a:buChar char="•"/>
            </a:pPr>
            <a:r>
              <a:rPr lang="en-US">
                <a:solidFill>
                  <a:srgbClr val="BFBFBF"/>
                </a:solidFill>
              </a:rPr>
              <a:t>Image sampling and quantization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BFBFBF"/>
              </a:buClr>
              <a:buSzPts val="2800"/>
              <a:buChar char="•"/>
            </a:pPr>
            <a:r>
              <a:rPr lang="en-US">
                <a:solidFill>
                  <a:srgbClr val="BFBFBF"/>
                </a:solidFill>
              </a:rPr>
              <a:t>Image histograms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BFBFBF"/>
              </a:buClr>
              <a:buSzPts val="2800"/>
              <a:buChar char="•"/>
            </a:pPr>
            <a:r>
              <a:rPr lang="en-US">
                <a:solidFill>
                  <a:srgbClr val="BFBFBF"/>
                </a:solidFill>
              </a:rPr>
              <a:t>Images as functions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Linear systems (filters)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BFBFBF"/>
              </a:buClr>
              <a:buSzPts val="2800"/>
              <a:buChar char="•"/>
            </a:pPr>
            <a:r>
              <a:rPr lang="en-US">
                <a:solidFill>
                  <a:srgbClr val="BFBFBF"/>
                </a:solidFill>
              </a:rPr>
              <a:t>Convolution and correlation</a:t>
            </a:r>
            <a:endParaRPr/>
          </a:p>
        </p:txBody>
      </p:sp>
      <p:sp>
        <p:nvSpPr>
          <p:cNvPr id="217" name="Google Shape;217;p28"/>
          <p:cNvSpPr txBox="1"/>
          <p:nvPr/>
        </p:nvSpPr>
        <p:spPr>
          <a:xfrm>
            <a:off x="595534" y="5803000"/>
            <a:ext cx="4622893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Some background reading: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Forsyth and Ponce, Computer Vision, Chapter 7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9"/>
          <p:cNvSpPr txBox="1"/>
          <p:nvPr>
            <p:ph type="title"/>
          </p:nvPr>
        </p:nvSpPr>
        <p:spPr>
          <a:xfrm>
            <a:off x="762000" y="228600"/>
            <a:ext cx="8218487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>
                <a:solidFill>
                  <a:schemeClr val="dk1"/>
                </a:solidFill>
              </a:rPr>
              <a:t>Systems and Filters</a:t>
            </a:r>
            <a:endParaRPr sz="3600"/>
          </a:p>
        </p:txBody>
      </p:sp>
      <p:sp>
        <p:nvSpPr>
          <p:cNvPr id="223" name="Google Shape;223;p29"/>
          <p:cNvSpPr txBox="1"/>
          <p:nvPr/>
        </p:nvSpPr>
        <p:spPr>
          <a:xfrm>
            <a:off x="762000" y="1371600"/>
            <a:ext cx="8001000" cy="36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Filtering:</a:t>
            </a:r>
            <a:endParaRPr/>
          </a:p>
          <a:p>
            <a:pPr indent="-285750" lvl="1" marL="74295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Forming a new image whose pixel values are transformed from original pixel values</a:t>
            </a:r>
            <a:endParaRPr/>
          </a:p>
        </p:txBody>
      </p:sp>
      <p:sp>
        <p:nvSpPr>
          <p:cNvPr id="224" name="Google Shape;224;p29"/>
          <p:cNvSpPr/>
          <p:nvPr/>
        </p:nvSpPr>
        <p:spPr>
          <a:xfrm>
            <a:off x="4578351" y="327025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29"/>
          <p:cNvSpPr txBox="1"/>
          <p:nvPr/>
        </p:nvSpPr>
        <p:spPr>
          <a:xfrm>
            <a:off x="893763" y="2971800"/>
            <a:ext cx="9164637" cy="29238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FF3300"/>
                </a:solidFill>
                <a:latin typeface="Calibri"/>
                <a:ea typeface="Calibri"/>
                <a:cs typeface="Calibri"/>
                <a:sym typeface="Calibri"/>
              </a:rPr>
              <a:t>Goals: </a:t>
            </a:r>
            <a:endParaRPr/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Goal is to extract useful information from images, or transform images into another domain where we can modify/enhance image properties</a:t>
            </a: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  <a:p>
            <a:pPr indent="-457200" lvl="1" marL="9144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Features (edges, corners, blobs…)</a:t>
            </a:r>
            <a:endParaRPr/>
          </a:p>
          <a:p>
            <a:pPr indent="-457200" lvl="1" marL="9144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super-resolution; in-painting; de-noising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Google Shape;230;p30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19835" l="0" r="0" t="0"/>
          <a:stretch/>
        </p:blipFill>
        <p:spPr>
          <a:xfrm>
            <a:off x="2057400" y="4171950"/>
            <a:ext cx="3709988" cy="18478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oise" id="231" name="Google Shape;231;p30"/>
          <p:cNvPicPr preferRelativeResize="0"/>
          <p:nvPr/>
        </p:nvPicPr>
        <p:blipFill rotWithShape="1">
          <a:blip r:embed="rId4">
            <a:alphaModFix/>
          </a:blip>
          <a:srcRect b="56670" l="0" r="50000" t="0"/>
          <a:stretch/>
        </p:blipFill>
        <p:spPr>
          <a:xfrm>
            <a:off x="4029869" y="838201"/>
            <a:ext cx="2019300" cy="23344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30"/>
          <p:cNvPicPr preferRelativeResize="0"/>
          <p:nvPr/>
        </p:nvPicPr>
        <p:blipFill rotWithShape="1">
          <a:blip r:embed="rId5">
            <a:alphaModFix/>
          </a:blip>
          <a:srcRect b="19054" l="0" r="0" t="0"/>
          <a:stretch/>
        </p:blipFill>
        <p:spPr>
          <a:xfrm>
            <a:off x="5943601" y="4171950"/>
            <a:ext cx="3711575" cy="18478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vg-nn-half" id="233" name="Google Shape;233;p3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479828" y="762000"/>
            <a:ext cx="2038350" cy="268128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vg-nn-eighth" id="234" name="Google Shape;234;p3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324600" y="748145"/>
            <a:ext cx="2038350" cy="2681288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30"/>
          <p:cNvSpPr/>
          <p:nvPr/>
        </p:nvSpPr>
        <p:spPr>
          <a:xfrm>
            <a:off x="7239001" y="228600"/>
            <a:ext cx="174586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Super-resolution</a:t>
            </a:r>
            <a:endParaRPr/>
          </a:p>
        </p:txBody>
      </p:sp>
      <p:sp>
        <p:nvSpPr>
          <p:cNvPr id="236" name="Google Shape;236;p30"/>
          <p:cNvSpPr/>
          <p:nvPr/>
        </p:nvSpPr>
        <p:spPr>
          <a:xfrm>
            <a:off x="3200401" y="376237"/>
            <a:ext cx="118333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De-noising</a:t>
            </a:r>
            <a:endParaRPr/>
          </a:p>
        </p:txBody>
      </p:sp>
      <p:sp>
        <p:nvSpPr>
          <p:cNvPr id="237" name="Google Shape;237;p30"/>
          <p:cNvSpPr/>
          <p:nvPr/>
        </p:nvSpPr>
        <p:spPr>
          <a:xfrm>
            <a:off x="5436394" y="3729038"/>
            <a:ext cx="120045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In-painting</a:t>
            </a:r>
            <a:endParaRPr/>
          </a:p>
        </p:txBody>
      </p:sp>
      <p:sp>
        <p:nvSpPr>
          <p:cNvPr id="238" name="Google Shape;238;p30"/>
          <p:cNvSpPr txBox="1"/>
          <p:nvPr/>
        </p:nvSpPr>
        <p:spPr>
          <a:xfrm rot="5400000">
            <a:off x="9123542" y="5237343"/>
            <a:ext cx="1257139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Bertamio et al </a:t>
            </a:r>
            <a:endParaRPr/>
          </a:p>
        </p:txBody>
      </p:sp>
      <p:pic>
        <p:nvPicPr>
          <p:cNvPr descr="noise" id="239" name="Google Shape;239;p30"/>
          <p:cNvPicPr preferRelativeResize="0"/>
          <p:nvPr/>
        </p:nvPicPr>
        <p:blipFill rotWithShape="1">
          <a:blip r:embed="rId8">
            <a:alphaModFix/>
          </a:blip>
          <a:srcRect b="49769" l="50000" r="0" t="0"/>
          <a:stretch/>
        </p:blipFill>
        <p:spPr>
          <a:xfrm>
            <a:off x="1828800" y="838200"/>
            <a:ext cx="2019300" cy="27062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System and Filters</a:t>
            </a:r>
            <a:endParaRPr/>
          </a:p>
        </p:txBody>
      </p:sp>
      <p:sp>
        <p:nvSpPr>
          <p:cNvPr id="245" name="Google Shape;245;p3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</a:pPr>
            <a:r>
              <a:rPr lang="en-US" sz="2600"/>
              <a:t>we define a system as a unit that converts an input function f[n,m] into an output (or response) function g[n,m], where (n,m) are the independent variables.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</a:pPr>
            <a:r>
              <a:rPr lang="en-US" sz="2600"/>
              <a:t>In the case for images, (n,m) represents the </a:t>
            </a:r>
            <a:r>
              <a:rPr b="1" lang="en-US" sz="2600"/>
              <a:t>spatial position in the image.</a:t>
            </a:r>
            <a:endParaRPr sz="2600"/>
          </a:p>
        </p:txBody>
      </p:sp>
      <p:pic>
        <p:nvPicPr>
          <p:cNvPr id="246" name="Google Shape;246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08474" y="4800600"/>
            <a:ext cx="6143625" cy="89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What we will learn today?</a:t>
            </a:r>
            <a:endParaRPr/>
          </a:p>
        </p:txBody>
      </p:sp>
      <p:sp>
        <p:nvSpPr>
          <p:cNvPr id="100" name="Google Shape;100;p1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Image sampling and quantization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BFBFBF"/>
              </a:buClr>
              <a:buSzPts val="2800"/>
              <a:buChar char="•"/>
            </a:pPr>
            <a:r>
              <a:rPr lang="en-US">
                <a:solidFill>
                  <a:srgbClr val="BFBFBF"/>
                </a:solidFill>
              </a:rPr>
              <a:t>Image histograms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BFBFBF"/>
              </a:buClr>
              <a:buSzPts val="2800"/>
              <a:buChar char="•"/>
            </a:pPr>
            <a:r>
              <a:rPr lang="en-US">
                <a:solidFill>
                  <a:srgbClr val="BFBFBF"/>
                </a:solidFill>
              </a:rPr>
              <a:t>Images as functions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BFBFBF"/>
              </a:buClr>
              <a:buSzPts val="2800"/>
              <a:buChar char="•"/>
            </a:pPr>
            <a:r>
              <a:rPr lang="en-US">
                <a:solidFill>
                  <a:srgbClr val="BFBFBF"/>
                </a:solidFill>
              </a:rPr>
              <a:t>Linear systems (filters)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BFBFBF"/>
              </a:buClr>
              <a:buSzPts val="2800"/>
              <a:buChar char="•"/>
            </a:pPr>
            <a:r>
              <a:rPr lang="en-US">
                <a:solidFill>
                  <a:srgbClr val="BFBFBF"/>
                </a:solidFill>
              </a:rPr>
              <a:t>Convolution and correlation</a:t>
            </a:r>
            <a:endParaRPr/>
          </a:p>
        </p:txBody>
      </p:sp>
      <p:sp>
        <p:nvSpPr>
          <p:cNvPr id="101" name="Google Shape;101;p14"/>
          <p:cNvSpPr txBox="1"/>
          <p:nvPr/>
        </p:nvSpPr>
        <p:spPr>
          <a:xfrm>
            <a:off x="595534" y="5803000"/>
            <a:ext cx="4622893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Some background reading: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Forsyth and Ponce, Computer Vision, Chapter 7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2"/>
          <p:cNvSpPr txBox="1"/>
          <p:nvPr>
            <p:ph type="title"/>
          </p:nvPr>
        </p:nvSpPr>
        <p:spPr>
          <a:xfrm>
            <a:off x="838200" y="2286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 sz="4000"/>
              <a:t>Images as coordinates</a:t>
            </a:r>
            <a:endParaRPr/>
          </a:p>
        </p:txBody>
      </p:sp>
      <p:pic>
        <p:nvPicPr>
          <p:cNvPr id="252" name="Google Shape;252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2000" y="2284413"/>
            <a:ext cx="8077200" cy="312007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3" name="Google Shape;253;p32"/>
          <p:cNvCxnSpPr/>
          <p:nvPr/>
        </p:nvCxnSpPr>
        <p:spPr>
          <a:xfrm>
            <a:off x="2751806" y="2370807"/>
            <a:ext cx="19876" cy="356549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stealth"/>
          </a:ln>
        </p:spPr>
      </p:cxnSp>
      <p:cxnSp>
        <p:nvCxnSpPr>
          <p:cNvPr id="254" name="Google Shape;254;p32"/>
          <p:cNvCxnSpPr/>
          <p:nvPr/>
        </p:nvCxnSpPr>
        <p:spPr>
          <a:xfrm>
            <a:off x="2751805" y="2376781"/>
            <a:ext cx="6400800" cy="1588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stealth"/>
          </a:ln>
        </p:spPr>
      </p:cxnSp>
      <p:sp>
        <p:nvSpPr>
          <p:cNvPr id="255" name="Google Shape;255;p32"/>
          <p:cNvSpPr txBox="1"/>
          <p:nvPr/>
        </p:nvSpPr>
        <p:spPr>
          <a:xfrm>
            <a:off x="685801" y="1752601"/>
            <a:ext cx="3800207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Cartesian coordinates</a:t>
            </a:r>
            <a:endParaRPr/>
          </a:p>
        </p:txBody>
      </p:sp>
      <p:sp>
        <p:nvSpPr>
          <p:cNvPr id="256" name="Google Shape;256;p32"/>
          <p:cNvSpPr/>
          <p:nvPr/>
        </p:nvSpPr>
        <p:spPr>
          <a:xfrm>
            <a:off x="685800" y="4867870"/>
            <a:ext cx="1414362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Notation for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discrete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functions</a:t>
            </a:r>
            <a:endParaRPr/>
          </a:p>
        </p:txBody>
      </p:sp>
      <p:cxnSp>
        <p:nvCxnSpPr>
          <p:cNvPr id="257" name="Google Shape;257;p32"/>
          <p:cNvCxnSpPr/>
          <p:nvPr/>
        </p:nvCxnSpPr>
        <p:spPr>
          <a:xfrm flipH="1" rot="5400000">
            <a:off x="801542" y="4456262"/>
            <a:ext cx="682923" cy="2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med" w="med" type="stealth"/>
          </a:ln>
        </p:spPr>
      </p:cxnSp>
      <p:pic>
        <p:nvPicPr>
          <p:cNvPr id="258" name="Google Shape;258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20541" y="4213525"/>
            <a:ext cx="1143000" cy="58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3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629400" y="4279955"/>
            <a:ext cx="1130300" cy="48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3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432451" y="4172166"/>
            <a:ext cx="1460500" cy="62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3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483251" y="3605106"/>
            <a:ext cx="1358900" cy="55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3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432451" y="2975053"/>
            <a:ext cx="1409700" cy="5530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3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210082" y="2975053"/>
            <a:ext cx="1190718" cy="5329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3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6676664" y="2983303"/>
            <a:ext cx="1165911" cy="5329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32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6600624" y="3632775"/>
            <a:ext cx="1117600" cy="54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32"/>
          <p:cNvPicPr preferRelativeResize="0"/>
          <p:nvPr/>
        </p:nvPicPr>
        <p:blipFill rotWithShape="1">
          <a:blip r:embed="rId12">
            <a:alphaModFix amt="35000"/>
          </a:blip>
          <a:srcRect b="7150" l="3570" r="53571" t="10082"/>
          <a:stretch/>
        </p:blipFill>
        <p:spPr>
          <a:xfrm>
            <a:off x="5231804" y="3584164"/>
            <a:ext cx="2576880" cy="17983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2D discrete-space systems (filters)</a:t>
            </a:r>
            <a:endParaRPr/>
          </a:p>
        </p:txBody>
      </p:sp>
      <p:pic>
        <p:nvPicPr>
          <p:cNvPr id="272" name="Google Shape;272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24201" y="3314478"/>
            <a:ext cx="6143625" cy="89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95601" y="4223333"/>
            <a:ext cx="5405437" cy="6525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3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91000" y="5137732"/>
            <a:ext cx="3167062" cy="805868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33"/>
          <p:cNvSpPr txBox="1"/>
          <p:nvPr/>
        </p:nvSpPr>
        <p:spPr>
          <a:xfrm>
            <a:off x="609602" y="1417638"/>
            <a:ext cx="9220198" cy="13849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 is the </a:t>
            </a:r>
            <a:r>
              <a:rPr b="1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system operator</a:t>
            </a: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defined as a mapping or assignment of a member of the set of possible outputs g[n,m] to each member of the set of possible inputs f[n,m].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4"/>
          <p:cNvSpPr txBox="1"/>
          <p:nvPr>
            <p:ph type="title"/>
          </p:nvPr>
        </p:nvSpPr>
        <p:spPr>
          <a:xfrm>
            <a:off x="457200" y="304800"/>
            <a:ext cx="8686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 sz="4000"/>
              <a:t>Filter example #1: Moving Average</a:t>
            </a:r>
            <a:endParaRPr/>
          </a:p>
        </p:txBody>
      </p:sp>
      <p:pic>
        <p:nvPicPr>
          <p:cNvPr id="281" name="Google Shape;281;p34"/>
          <p:cNvPicPr preferRelativeResize="0"/>
          <p:nvPr/>
        </p:nvPicPr>
        <p:blipFill rotWithShape="1">
          <a:blip r:embed="rId3">
            <a:alphaModFix/>
          </a:blip>
          <a:srcRect b="-1" l="0" r="362" t="-1107"/>
          <a:stretch/>
        </p:blipFill>
        <p:spPr>
          <a:xfrm>
            <a:off x="228600" y="1676399"/>
            <a:ext cx="10820400" cy="39678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5"/>
          <p:cNvSpPr txBox="1"/>
          <p:nvPr>
            <p:ph type="title"/>
          </p:nvPr>
        </p:nvSpPr>
        <p:spPr>
          <a:xfrm>
            <a:off x="685800" y="3048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 sz="4000"/>
              <a:t>Filter example #1: Moving Average</a:t>
            </a:r>
            <a:endParaRPr/>
          </a:p>
        </p:txBody>
      </p:sp>
      <p:sp>
        <p:nvSpPr>
          <p:cNvPr id="288" name="Google Shape;288;p35"/>
          <p:cNvSpPr txBox="1"/>
          <p:nvPr>
            <p:ph idx="1" type="body"/>
          </p:nvPr>
        </p:nvSpPr>
        <p:spPr>
          <a:xfrm>
            <a:off x="685800" y="1493838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2D DS moving average over a 3 × 3 window of neighborhood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289" name="Google Shape;289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2773363"/>
            <a:ext cx="5210616" cy="1361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14400" y="4144963"/>
            <a:ext cx="4724400" cy="153158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1" name="Google Shape;291;p35"/>
          <p:cNvGrpSpPr/>
          <p:nvPr/>
        </p:nvGrpSpPr>
        <p:grpSpPr>
          <a:xfrm>
            <a:off x="6335712" y="3027362"/>
            <a:ext cx="2274888" cy="1803400"/>
            <a:chOff x="3799" y="2064"/>
            <a:chExt cx="1433" cy="1136"/>
          </a:xfrm>
        </p:grpSpPr>
        <p:grpSp>
          <p:nvGrpSpPr>
            <p:cNvPr id="292" name="Google Shape;292;p35"/>
            <p:cNvGrpSpPr/>
            <p:nvPr/>
          </p:nvGrpSpPr>
          <p:grpSpPr>
            <a:xfrm>
              <a:off x="4080" y="2064"/>
              <a:ext cx="1152" cy="1136"/>
              <a:chOff x="144" y="144"/>
              <a:chExt cx="1152" cy="1136"/>
            </a:xfrm>
          </p:grpSpPr>
          <p:sp>
            <p:nvSpPr>
              <p:cNvPr id="293" name="Google Shape;293;p35"/>
              <p:cNvSpPr/>
              <p:nvPr/>
            </p:nvSpPr>
            <p:spPr>
              <a:xfrm>
                <a:off x="912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</p:spPr>
            <p:txBody>
              <a:bodyPr anchorCtr="1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1</a:t>
                </a:r>
                <a:endParaRPr/>
              </a:p>
            </p:txBody>
          </p:sp>
          <p:sp>
            <p:nvSpPr>
              <p:cNvPr id="294" name="Google Shape;294;p35"/>
              <p:cNvSpPr/>
              <p:nvPr/>
            </p:nvSpPr>
            <p:spPr>
              <a:xfrm>
                <a:off x="528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</p:spPr>
            <p:txBody>
              <a:bodyPr anchorCtr="1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1</a:t>
                </a:r>
                <a:endParaRPr/>
              </a:p>
            </p:txBody>
          </p:sp>
          <p:sp>
            <p:nvSpPr>
              <p:cNvPr id="295" name="Google Shape;295;p35"/>
              <p:cNvSpPr/>
              <p:nvPr/>
            </p:nvSpPr>
            <p:spPr>
              <a:xfrm>
                <a:off x="144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</p:spPr>
            <p:txBody>
              <a:bodyPr anchorCtr="1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1</a:t>
                </a:r>
                <a:endParaRPr/>
              </a:p>
            </p:txBody>
          </p:sp>
          <p:sp>
            <p:nvSpPr>
              <p:cNvPr id="296" name="Google Shape;296;p35"/>
              <p:cNvSpPr/>
              <p:nvPr/>
            </p:nvSpPr>
            <p:spPr>
              <a:xfrm>
                <a:off x="912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</p:spPr>
            <p:txBody>
              <a:bodyPr anchorCtr="1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1</a:t>
                </a:r>
                <a:endParaRPr/>
              </a:p>
            </p:txBody>
          </p:sp>
          <p:sp>
            <p:nvSpPr>
              <p:cNvPr id="297" name="Google Shape;297;p35"/>
              <p:cNvSpPr/>
              <p:nvPr/>
            </p:nvSpPr>
            <p:spPr>
              <a:xfrm>
                <a:off x="528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</p:spPr>
            <p:txBody>
              <a:bodyPr anchorCtr="1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1</a:t>
                </a:r>
                <a:endParaRPr/>
              </a:p>
            </p:txBody>
          </p:sp>
          <p:sp>
            <p:nvSpPr>
              <p:cNvPr id="298" name="Google Shape;298;p35"/>
              <p:cNvSpPr/>
              <p:nvPr/>
            </p:nvSpPr>
            <p:spPr>
              <a:xfrm>
                <a:off x="144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</p:spPr>
            <p:txBody>
              <a:bodyPr anchorCtr="1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1</a:t>
                </a:r>
                <a:endParaRPr/>
              </a:p>
            </p:txBody>
          </p:sp>
          <p:sp>
            <p:nvSpPr>
              <p:cNvPr id="299" name="Google Shape;299;p35"/>
              <p:cNvSpPr/>
              <p:nvPr/>
            </p:nvSpPr>
            <p:spPr>
              <a:xfrm>
                <a:off x="912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</p:spPr>
            <p:txBody>
              <a:bodyPr anchorCtr="1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1</a:t>
                </a:r>
                <a:endParaRPr/>
              </a:p>
            </p:txBody>
          </p:sp>
          <p:sp>
            <p:nvSpPr>
              <p:cNvPr id="300" name="Google Shape;300;p35"/>
              <p:cNvSpPr/>
              <p:nvPr/>
            </p:nvSpPr>
            <p:spPr>
              <a:xfrm>
                <a:off x="528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</p:spPr>
            <p:txBody>
              <a:bodyPr anchorCtr="1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1</a:t>
                </a:r>
                <a:endParaRPr/>
              </a:p>
            </p:txBody>
          </p:sp>
          <p:sp>
            <p:nvSpPr>
              <p:cNvPr id="301" name="Google Shape;301;p35"/>
              <p:cNvSpPr/>
              <p:nvPr/>
            </p:nvSpPr>
            <p:spPr>
              <a:xfrm>
                <a:off x="144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</p:spPr>
            <p:txBody>
              <a:bodyPr anchorCtr="1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1</a:t>
                </a:r>
                <a:endParaRPr/>
              </a:p>
            </p:txBody>
          </p:sp>
          <p:cxnSp>
            <p:nvCxnSpPr>
              <p:cNvPr id="302" name="Google Shape;302;p35"/>
              <p:cNvCxnSpPr/>
              <p:nvPr/>
            </p:nvCxnSpPr>
            <p:spPr>
              <a:xfrm>
                <a:off x="144" y="144"/>
                <a:ext cx="1152" cy="0"/>
              </a:xfrm>
              <a:prstGeom prst="straightConnector1">
                <a:avLst/>
              </a:prstGeom>
              <a:noFill/>
              <a:ln cap="sq" cmpd="sng" w="2857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03" name="Google Shape;303;p35"/>
              <p:cNvCxnSpPr/>
              <p:nvPr/>
            </p:nvCxnSpPr>
            <p:spPr>
              <a:xfrm>
                <a:off x="144" y="523"/>
                <a:ext cx="1152" cy="0"/>
              </a:xfrm>
              <a:prstGeom prst="straightConnector1">
                <a:avLst/>
              </a:prstGeom>
              <a:noFill/>
              <a:ln cap="flat" cmpd="sng" w="1270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04" name="Google Shape;304;p35"/>
              <p:cNvCxnSpPr/>
              <p:nvPr/>
            </p:nvCxnSpPr>
            <p:spPr>
              <a:xfrm>
                <a:off x="144" y="901"/>
                <a:ext cx="1152" cy="0"/>
              </a:xfrm>
              <a:prstGeom prst="straightConnector1">
                <a:avLst/>
              </a:prstGeom>
              <a:noFill/>
              <a:ln cap="flat" cmpd="sng" w="1270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05" name="Google Shape;305;p35"/>
              <p:cNvCxnSpPr/>
              <p:nvPr/>
            </p:nvCxnSpPr>
            <p:spPr>
              <a:xfrm>
                <a:off x="144" y="1280"/>
                <a:ext cx="1152" cy="0"/>
              </a:xfrm>
              <a:prstGeom prst="straightConnector1">
                <a:avLst/>
              </a:prstGeom>
              <a:noFill/>
              <a:ln cap="sq" cmpd="sng" w="2857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06" name="Google Shape;306;p35"/>
              <p:cNvCxnSpPr/>
              <p:nvPr/>
            </p:nvCxnSpPr>
            <p:spPr>
              <a:xfrm>
                <a:off x="144" y="144"/>
                <a:ext cx="0" cy="1136"/>
              </a:xfrm>
              <a:prstGeom prst="straightConnector1">
                <a:avLst/>
              </a:prstGeom>
              <a:noFill/>
              <a:ln cap="sq" cmpd="sng" w="2857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07" name="Google Shape;307;p35"/>
              <p:cNvCxnSpPr/>
              <p:nvPr/>
            </p:nvCxnSpPr>
            <p:spPr>
              <a:xfrm>
                <a:off x="528" y="144"/>
                <a:ext cx="0" cy="1136"/>
              </a:xfrm>
              <a:prstGeom prst="straightConnector1">
                <a:avLst/>
              </a:prstGeom>
              <a:noFill/>
              <a:ln cap="flat" cmpd="sng" w="1270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08" name="Google Shape;308;p35"/>
              <p:cNvCxnSpPr/>
              <p:nvPr/>
            </p:nvCxnSpPr>
            <p:spPr>
              <a:xfrm>
                <a:off x="912" y="144"/>
                <a:ext cx="0" cy="1136"/>
              </a:xfrm>
              <a:prstGeom prst="straightConnector1">
                <a:avLst/>
              </a:prstGeom>
              <a:noFill/>
              <a:ln cap="flat" cmpd="sng" w="1270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09" name="Google Shape;309;p35"/>
              <p:cNvCxnSpPr/>
              <p:nvPr/>
            </p:nvCxnSpPr>
            <p:spPr>
              <a:xfrm>
                <a:off x="1296" y="144"/>
                <a:ext cx="0" cy="1136"/>
              </a:xfrm>
              <a:prstGeom prst="straightConnector1">
                <a:avLst/>
              </a:prstGeom>
              <a:noFill/>
              <a:ln cap="sq" cmpd="sng" w="2857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pic>
          <p:nvPicPr>
            <p:cNvPr descr="txp_fig" id="310" name="Google Shape;310;p3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3799" y="2352"/>
              <a:ext cx="192" cy="57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11" name="Google Shape;311;p35"/>
          <p:cNvSpPr txBox="1"/>
          <p:nvPr/>
        </p:nvSpPr>
        <p:spPr>
          <a:xfrm>
            <a:off x="7696200" y="2468563"/>
            <a:ext cx="401072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6"/>
          <p:cNvSpPr txBox="1"/>
          <p:nvPr>
            <p:ph type="title"/>
          </p:nvPr>
        </p:nvSpPr>
        <p:spPr>
          <a:xfrm>
            <a:off x="1981200" y="236536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 sz="4000"/>
              <a:t>Filter example #1: Moving Average</a:t>
            </a:r>
            <a:endParaRPr/>
          </a:p>
        </p:txBody>
      </p:sp>
      <p:graphicFrame>
        <p:nvGraphicFramePr>
          <p:cNvPr id="317" name="Google Shape;317;p36"/>
          <p:cNvGraphicFramePr/>
          <p:nvPr/>
        </p:nvGraphicFramePr>
        <p:xfrm>
          <a:off x="2235200" y="221932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{6EE66309-4847-49A8-8B22-217032D9F5A6}</a:tableStyleId>
              </a:tblPr>
              <a:tblGrid>
                <a:gridCol w="355600"/>
                <a:gridCol w="355600"/>
                <a:gridCol w="355600"/>
                <a:gridCol w="355600"/>
                <a:gridCol w="355600"/>
                <a:gridCol w="355600"/>
                <a:gridCol w="355600"/>
                <a:gridCol w="369900"/>
                <a:gridCol w="341300"/>
                <a:gridCol w="355600"/>
              </a:tblGrid>
              <a:tr h="3397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90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90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90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90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90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90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90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90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90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90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3413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90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90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90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90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90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3587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90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90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90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90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90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90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90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90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90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90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18" name="Google Shape;318;p36"/>
          <p:cNvGraphicFramePr/>
          <p:nvPr/>
        </p:nvGraphicFramePr>
        <p:xfrm>
          <a:off x="6248400" y="2217736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{6EE66309-4847-49A8-8B22-217032D9F5A6}</a:tableStyleId>
              </a:tblPr>
              <a:tblGrid>
                <a:gridCol w="358775"/>
                <a:gridCol w="358775"/>
                <a:gridCol w="355600"/>
                <a:gridCol w="358775"/>
                <a:gridCol w="358775"/>
                <a:gridCol w="358775"/>
                <a:gridCol w="358775"/>
                <a:gridCol w="355600"/>
                <a:gridCol w="358775"/>
                <a:gridCol w="358775"/>
              </a:tblGrid>
              <a:tr h="3286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03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7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19" name="Google Shape;319;p36"/>
          <p:cNvSpPr/>
          <p:nvPr/>
        </p:nvSpPr>
        <p:spPr>
          <a:xfrm>
            <a:off x="6629401" y="2522536"/>
            <a:ext cx="365125" cy="3810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320" name="Google Shape;320;p36"/>
          <p:cNvGraphicFramePr/>
          <p:nvPr/>
        </p:nvGraphicFramePr>
        <p:xfrm>
          <a:off x="2235200" y="22193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{6EE66309-4847-49A8-8B22-217032D9F5A6}</a:tableStyleId>
              </a:tblPr>
              <a:tblGrid>
                <a:gridCol w="355600"/>
                <a:gridCol w="355600"/>
                <a:gridCol w="355600"/>
                <a:gridCol w="355600"/>
                <a:gridCol w="355600"/>
                <a:gridCol w="355600"/>
                <a:gridCol w="355600"/>
                <a:gridCol w="369900"/>
                <a:gridCol w="341300"/>
                <a:gridCol w="355600"/>
              </a:tblGrid>
              <a:tr h="3397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4D4D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4D4D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90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90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90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90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90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4D4D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90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90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90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90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90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4D4D"/>
                    </a:solidFill>
                  </a:tcPr>
                </a:tc>
              </a:tr>
              <a:tr h="3889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90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90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90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90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90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4D4D"/>
                    </a:solidFill>
                  </a:tcPr>
                </a:tc>
              </a:tr>
              <a:tr h="3587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90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90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90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90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4D4D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90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90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90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90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90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4D4D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4D4D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90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4D4D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4D4D"/>
                    </a:solidFill>
                  </a:tcPr>
                </a:tc>
              </a:tr>
            </a:tbl>
          </a:graphicData>
        </a:graphic>
      </p:graphicFrame>
      <p:sp>
        <p:nvSpPr>
          <p:cNvPr id="321" name="Google Shape;321;p36"/>
          <p:cNvSpPr/>
          <p:nvPr/>
        </p:nvSpPr>
        <p:spPr>
          <a:xfrm>
            <a:off x="2209800" y="2217736"/>
            <a:ext cx="1066800" cy="9906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2" name="Google Shape;322;p36"/>
          <p:cNvSpPr/>
          <p:nvPr/>
        </p:nvSpPr>
        <p:spPr>
          <a:xfrm>
            <a:off x="6705600" y="2598736"/>
            <a:ext cx="152400" cy="228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3" name="Google Shape;323;p36"/>
          <p:cNvSpPr txBox="1"/>
          <p:nvPr/>
        </p:nvSpPr>
        <p:spPr>
          <a:xfrm rot="5400000">
            <a:off x="9653961" y="5354502"/>
            <a:ext cx="1570879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Courtesy of S. Seitz</a:t>
            </a:r>
            <a:endParaRPr/>
          </a:p>
        </p:txBody>
      </p:sp>
      <p:sp>
        <p:nvSpPr>
          <p:cNvPr id="324" name="Google Shape;324;p36"/>
          <p:cNvSpPr txBox="1"/>
          <p:nvPr/>
        </p:nvSpPr>
        <p:spPr>
          <a:xfrm>
            <a:off x="3316374" y="1649094"/>
            <a:ext cx="1159613" cy="49244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-44997" l="-20648" r="-15213" t="-22498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325" name="Google Shape;325;p36"/>
          <p:cNvSpPr txBox="1"/>
          <p:nvPr/>
        </p:nvSpPr>
        <p:spPr>
          <a:xfrm>
            <a:off x="7342274" y="1649094"/>
            <a:ext cx="1228541" cy="492443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-44997" l="-19386" r="-14285" t="-22498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37"/>
          <p:cNvSpPr txBox="1"/>
          <p:nvPr>
            <p:ph type="title"/>
          </p:nvPr>
        </p:nvSpPr>
        <p:spPr>
          <a:xfrm>
            <a:off x="1981200" y="228599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 sz="4000"/>
              <a:t>Filter example #1: Moving Average</a:t>
            </a:r>
            <a:endParaRPr/>
          </a:p>
        </p:txBody>
      </p:sp>
      <p:sp>
        <p:nvSpPr>
          <p:cNvPr id="331" name="Google Shape;331;p37"/>
          <p:cNvSpPr txBox="1"/>
          <p:nvPr/>
        </p:nvSpPr>
        <p:spPr>
          <a:xfrm>
            <a:off x="7848600" y="6340475"/>
            <a:ext cx="1003498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332" name="Google Shape;332;p37"/>
          <p:cNvGraphicFramePr/>
          <p:nvPr/>
        </p:nvGraphicFramePr>
        <p:xfrm>
          <a:off x="2235200" y="2211387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{6EE66309-4847-49A8-8B22-217032D9F5A6}</a:tableStyleId>
              </a:tblPr>
              <a:tblGrid>
                <a:gridCol w="355600"/>
                <a:gridCol w="355600"/>
                <a:gridCol w="355600"/>
                <a:gridCol w="355600"/>
                <a:gridCol w="355600"/>
                <a:gridCol w="355600"/>
                <a:gridCol w="355600"/>
                <a:gridCol w="369900"/>
                <a:gridCol w="341300"/>
                <a:gridCol w="355600"/>
              </a:tblGrid>
              <a:tr h="3397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90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90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90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90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90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90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90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90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90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90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3413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90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90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90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90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90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3587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90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90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90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90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90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90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90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90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90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90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33" name="Google Shape;333;p37"/>
          <p:cNvGraphicFramePr/>
          <p:nvPr/>
        </p:nvGraphicFramePr>
        <p:xfrm>
          <a:off x="6248400" y="220979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{6EE66309-4847-49A8-8B22-217032D9F5A6}</a:tableStyleId>
              </a:tblPr>
              <a:tblGrid>
                <a:gridCol w="358775"/>
                <a:gridCol w="358775"/>
                <a:gridCol w="355600"/>
                <a:gridCol w="358775"/>
                <a:gridCol w="358775"/>
                <a:gridCol w="358775"/>
                <a:gridCol w="358775"/>
                <a:gridCol w="355600"/>
                <a:gridCol w="358775"/>
                <a:gridCol w="358775"/>
              </a:tblGrid>
              <a:tr h="3286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03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10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7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34" name="Google Shape;334;p37"/>
          <p:cNvSpPr/>
          <p:nvPr/>
        </p:nvSpPr>
        <p:spPr>
          <a:xfrm>
            <a:off x="6934200" y="2514599"/>
            <a:ext cx="381000" cy="3810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335" name="Google Shape;335;p37"/>
          <p:cNvGraphicFramePr/>
          <p:nvPr/>
        </p:nvGraphicFramePr>
        <p:xfrm>
          <a:off x="2235200" y="2211387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{6EE66309-4847-49A8-8B22-217032D9F5A6}</a:tableStyleId>
              </a:tblPr>
              <a:tblGrid>
                <a:gridCol w="355600"/>
                <a:gridCol w="355600"/>
                <a:gridCol w="355600"/>
                <a:gridCol w="355600"/>
                <a:gridCol w="355600"/>
                <a:gridCol w="355600"/>
                <a:gridCol w="355600"/>
                <a:gridCol w="369900"/>
                <a:gridCol w="341300"/>
                <a:gridCol w="355600"/>
              </a:tblGrid>
              <a:tr h="3397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4D4D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4D4D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90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90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90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90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90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4D4D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90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90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90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90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90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4D4D"/>
                    </a:solidFill>
                  </a:tcPr>
                </a:tc>
              </a:tr>
              <a:tr h="3413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90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90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90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90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90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4D4D"/>
                    </a:solidFill>
                  </a:tcPr>
                </a:tc>
              </a:tr>
              <a:tr h="3587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90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90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90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90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4D4D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90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90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90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90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90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4D4D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4D4D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90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4D4D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4D4D"/>
                    </a:solidFill>
                  </a:tcPr>
                </a:tc>
              </a:tr>
            </a:tbl>
          </a:graphicData>
        </a:graphic>
      </p:graphicFrame>
      <p:sp>
        <p:nvSpPr>
          <p:cNvPr id="336" name="Google Shape;336;p37"/>
          <p:cNvSpPr/>
          <p:nvPr/>
        </p:nvSpPr>
        <p:spPr>
          <a:xfrm>
            <a:off x="2590800" y="2209799"/>
            <a:ext cx="1066800" cy="9906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7" name="Google Shape;337;p37"/>
          <p:cNvSpPr txBox="1"/>
          <p:nvPr/>
        </p:nvSpPr>
        <p:spPr>
          <a:xfrm>
            <a:off x="3316374" y="1649094"/>
            <a:ext cx="1159613" cy="49244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-44997" l="-20648" r="-15213" t="-22498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338" name="Google Shape;338;p37"/>
          <p:cNvSpPr txBox="1"/>
          <p:nvPr/>
        </p:nvSpPr>
        <p:spPr>
          <a:xfrm>
            <a:off x="7342274" y="1649094"/>
            <a:ext cx="1228541" cy="492443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-44997" l="-19386" r="-14285" t="-22498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38"/>
          <p:cNvSpPr txBox="1"/>
          <p:nvPr>
            <p:ph type="title"/>
          </p:nvPr>
        </p:nvSpPr>
        <p:spPr>
          <a:xfrm>
            <a:off x="1981200" y="236536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 sz="4000"/>
              <a:t>Filter example #1: Moving Average</a:t>
            </a:r>
            <a:endParaRPr/>
          </a:p>
        </p:txBody>
      </p:sp>
      <p:graphicFrame>
        <p:nvGraphicFramePr>
          <p:cNvPr id="344" name="Google Shape;344;p38"/>
          <p:cNvGraphicFramePr/>
          <p:nvPr/>
        </p:nvGraphicFramePr>
        <p:xfrm>
          <a:off x="2235200" y="221932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{6EE66309-4847-49A8-8B22-217032D9F5A6}</a:tableStyleId>
              </a:tblPr>
              <a:tblGrid>
                <a:gridCol w="355600"/>
                <a:gridCol w="355600"/>
                <a:gridCol w="355600"/>
                <a:gridCol w="355600"/>
                <a:gridCol w="355600"/>
                <a:gridCol w="355600"/>
                <a:gridCol w="355600"/>
                <a:gridCol w="369900"/>
                <a:gridCol w="341300"/>
                <a:gridCol w="355600"/>
              </a:tblGrid>
              <a:tr h="3397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90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90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90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90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90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90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90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90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90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90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3413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90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90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90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90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90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3587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90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90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90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90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90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90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90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90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90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90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45" name="Google Shape;345;p38"/>
          <p:cNvGraphicFramePr/>
          <p:nvPr/>
        </p:nvGraphicFramePr>
        <p:xfrm>
          <a:off x="6248400" y="2217736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{6EE66309-4847-49A8-8B22-217032D9F5A6}</a:tableStyleId>
              </a:tblPr>
              <a:tblGrid>
                <a:gridCol w="358775"/>
                <a:gridCol w="358775"/>
                <a:gridCol w="355600"/>
                <a:gridCol w="358775"/>
                <a:gridCol w="358775"/>
                <a:gridCol w="358775"/>
                <a:gridCol w="358775"/>
                <a:gridCol w="355600"/>
                <a:gridCol w="358775"/>
                <a:gridCol w="358775"/>
              </a:tblGrid>
              <a:tr h="3286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03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10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20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7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46" name="Google Shape;346;p38"/>
          <p:cNvSpPr/>
          <p:nvPr/>
        </p:nvSpPr>
        <p:spPr>
          <a:xfrm>
            <a:off x="7315200" y="2522536"/>
            <a:ext cx="381000" cy="3810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347" name="Google Shape;347;p38"/>
          <p:cNvGraphicFramePr/>
          <p:nvPr/>
        </p:nvGraphicFramePr>
        <p:xfrm>
          <a:off x="2235200" y="221932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{6EE66309-4847-49A8-8B22-217032D9F5A6}</a:tableStyleId>
              </a:tblPr>
              <a:tblGrid>
                <a:gridCol w="355600"/>
                <a:gridCol w="355600"/>
                <a:gridCol w="355600"/>
                <a:gridCol w="355600"/>
                <a:gridCol w="355600"/>
                <a:gridCol w="355600"/>
                <a:gridCol w="355600"/>
                <a:gridCol w="369900"/>
                <a:gridCol w="341300"/>
                <a:gridCol w="355600"/>
              </a:tblGrid>
              <a:tr h="3397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4D4D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4D4D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90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90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90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90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90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4D4D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90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90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90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90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90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4D4D"/>
                    </a:solidFill>
                  </a:tcPr>
                </a:tc>
              </a:tr>
              <a:tr h="3413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90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90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90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90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90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4D4D"/>
                    </a:solidFill>
                  </a:tcPr>
                </a:tc>
              </a:tr>
              <a:tr h="3587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90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90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90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90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4D4D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90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90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90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90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90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4D4D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4D4D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90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4D4D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4D4D"/>
                    </a:solidFill>
                  </a:tcPr>
                </a:tc>
              </a:tr>
            </a:tbl>
          </a:graphicData>
        </a:graphic>
      </p:graphicFrame>
      <p:sp>
        <p:nvSpPr>
          <p:cNvPr id="348" name="Google Shape;348;p38"/>
          <p:cNvSpPr/>
          <p:nvPr/>
        </p:nvSpPr>
        <p:spPr>
          <a:xfrm>
            <a:off x="2971800" y="2217736"/>
            <a:ext cx="1066800" cy="9906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9" name="Google Shape;349;p38"/>
          <p:cNvSpPr txBox="1"/>
          <p:nvPr/>
        </p:nvSpPr>
        <p:spPr>
          <a:xfrm>
            <a:off x="3316374" y="1649094"/>
            <a:ext cx="1159613" cy="49244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-44997" l="-20648" r="-15213" t="-22498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350" name="Google Shape;350;p38"/>
          <p:cNvSpPr txBox="1"/>
          <p:nvPr/>
        </p:nvSpPr>
        <p:spPr>
          <a:xfrm>
            <a:off x="7342274" y="1649094"/>
            <a:ext cx="1228541" cy="492443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-44997" l="-19386" r="-14285" t="-22498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9"/>
          <p:cNvSpPr txBox="1"/>
          <p:nvPr>
            <p:ph type="title"/>
          </p:nvPr>
        </p:nvSpPr>
        <p:spPr>
          <a:xfrm>
            <a:off x="1981200" y="236536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 sz="4000"/>
              <a:t>Filter example #1: Moving Average</a:t>
            </a:r>
            <a:endParaRPr/>
          </a:p>
        </p:txBody>
      </p:sp>
      <p:graphicFrame>
        <p:nvGraphicFramePr>
          <p:cNvPr id="356" name="Google Shape;356;p39"/>
          <p:cNvGraphicFramePr/>
          <p:nvPr/>
        </p:nvGraphicFramePr>
        <p:xfrm>
          <a:off x="2235200" y="221932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{6EE66309-4847-49A8-8B22-217032D9F5A6}</a:tableStyleId>
              </a:tblPr>
              <a:tblGrid>
                <a:gridCol w="355600"/>
                <a:gridCol w="355600"/>
                <a:gridCol w="355600"/>
                <a:gridCol w="355600"/>
                <a:gridCol w="355600"/>
                <a:gridCol w="355600"/>
                <a:gridCol w="355600"/>
                <a:gridCol w="369900"/>
                <a:gridCol w="341300"/>
                <a:gridCol w="355600"/>
              </a:tblGrid>
              <a:tr h="3397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90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90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90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90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90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90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90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90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90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90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3413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90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90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90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90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90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3587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90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90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90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90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90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90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90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90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90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90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57" name="Google Shape;357;p39"/>
          <p:cNvGraphicFramePr/>
          <p:nvPr/>
        </p:nvGraphicFramePr>
        <p:xfrm>
          <a:off x="6248400" y="2217736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{6EE66309-4847-49A8-8B22-217032D9F5A6}</a:tableStyleId>
              </a:tblPr>
              <a:tblGrid>
                <a:gridCol w="358775"/>
                <a:gridCol w="358775"/>
                <a:gridCol w="355600"/>
                <a:gridCol w="358775"/>
                <a:gridCol w="358775"/>
                <a:gridCol w="358775"/>
                <a:gridCol w="358775"/>
                <a:gridCol w="355600"/>
                <a:gridCol w="358775"/>
                <a:gridCol w="358775"/>
              </a:tblGrid>
              <a:tr h="3286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03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10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20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30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7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58" name="Google Shape;358;p39"/>
          <p:cNvSpPr/>
          <p:nvPr/>
        </p:nvSpPr>
        <p:spPr>
          <a:xfrm>
            <a:off x="7696200" y="2522536"/>
            <a:ext cx="381000" cy="3810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359" name="Google Shape;359;p39"/>
          <p:cNvGraphicFramePr/>
          <p:nvPr/>
        </p:nvGraphicFramePr>
        <p:xfrm>
          <a:off x="2235200" y="221932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{6EE66309-4847-49A8-8B22-217032D9F5A6}</a:tableStyleId>
              </a:tblPr>
              <a:tblGrid>
                <a:gridCol w="355600"/>
                <a:gridCol w="355600"/>
                <a:gridCol w="355600"/>
                <a:gridCol w="355600"/>
                <a:gridCol w="355600"/>
                <a:gridCol w="355600"/>
                <a:gridCol w="355600"/>
                <a:gridCol w="369900"/>
                <a:gridCol w="341300"/>
                <a:gridCol w="355600"/>
              </a:tblGrid>
              <a:tr h="3397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4D4D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4D4D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90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90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90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90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90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4D4D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90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90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90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90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90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4D4D"/>
                    </a:solidFill>
                  </a:tcPr>
                </a:tc>
              </a:tr>
              <a:tr h="3413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90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90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90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90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90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4D4D"/>
                    </a:solidFill>
                  </a:tcPr>
                </a:tc>
              </a:tr>
              <a:tr h="3587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90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90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90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90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4D4D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90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90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90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90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90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4D4D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4D4D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90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4D4D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4D4D"/>
                    </a:solidFill>
                  </a:tcPr>
                </a:tc>
              </a:tr>
            </a:tbl>
          </a:graphicData>
        </a:graphic>
      </p:graphicFrame>
      <p:sp>
        <p:nvSpPr>
          <p:cNvPr id="360" name="Google Shape;360;p39"/>
          <p:cNvSpPr/>
          <p:nvPr/>
        </p:nvSpPr>
        <p:spPr>
          <a:xfrm>
            <a:off x="3276600" y="2217736"/>
            <a:ext cx="1066800" cy="9906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1" name="Google Shape;361;p39"/>
          <p:cNvSpPr txBox="1"/>
          <p:nvPr/>
        </p:nvSpPr>
        <p:spPr>
          <a:xfrm>
            <a:off x="3316374" y="1649094"/>
            <a:ext cx="1159613" cy="49244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-44997" l="-20648" r="-15213" t="-22498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362" name="Google Shape;362;p39"/>
          <p:cNvSpPr txBox="1"/>
          <p:nvPr/>
        </p:nvSpPr>
        <p:spPr>
          <a:xfrm>
            <a:off x="7342274" y="1649094"/>
            <a:ext cx="1228541" cy="492443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-44997" l="-19386" r="-14285" t="-22498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40"/>
          <p:cNvSpPr txBox="1"/>
          <p:nvPr>
            <p:ph type="title"/>
          </p:nvPr>
        </p:nvSpPr>
        <p:spPr>
          <a:xfrm>
            <a:off x="1981200" y="236536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 sz="4000"/>
              <a:t>Filter example #1: Moving Average</a:t>
            </a:r>
            <a:endParaRPr/>
          </a:p>
        </p:txBody>
      </p:sp>
      <p:graphicFrame>
        <p:nvGraphicFramePr>
          <p:cNvPr id="368" name="Google Shape;368;p40"/>
          <p:cNvGraphicFramePr/>
          <p:nvPr/>
        </p:nvGraphicFramePr>
        <p:xfrm>
          <a:off x="6248400" y="2217736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{6EE66309-4847-49A8-8B22-217032D9F5A6}</a:tableStyleId>
              </a:tblPr>
              <a:tblGrid>
                <a:gridCol w="358775"/>
                <a:gridCol w="358775"/>
                <a:gridCol w="355600"/>
                <a:gridCol w="358775"/>
                <a:gridCol w="358775"/>
                <a:gridCol w="358775"/>
                <a:gridCol w="358775"/>
                <a:gridCol w="355600"/>
                <a:gridCol w="358775"/>
                <a:gridCol w="358775"/>
              </a:tblGrid>
              <a:tr h="3286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03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10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20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30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30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7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8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69" name="Google Shape;369;p40"/>
          <p:cNvSpPr/>
          <p:nvPr/>
        </p:nvSpPr>
        <p:spPr>
          <a:xfrm>
            <a:off x="8001000" y="2522536"/>
            <a:ext cx="381000" cy="3810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370" name="Google Shape;370;p40"/>
          <p:cNvGraphicFramePr/>
          <p:nvPr/>
        </p:nvGraphicFramePr>
        <p:xfrm>
          <a:off x="2235200" y="221932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{6EE66309-4847-49A8-8B22-217032D9F5A6}</a:tableStyleId>
              </a:tblPr>
              <a:tblGrid>
                <a:gridCol w="355600"/>
                <a:gridCol w="355600"/>
                <a:gridCol w="355600"/>
                <a:gridCol w="355600"/>
                <a:gridCol w="355600"/>
                <a:gridCol w="355600"/>
                <a:gridCol w="355600"/>
                <a:gridCol w="369900"/>
                <a:gridCol w="341300"/>
                <a:gridCol w="355600"/>
              </a:tblGrid>
              <a:tr h="3397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4D4D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4D4D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90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90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90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90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90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4D4D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90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90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90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90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90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4D4D"/>
                    </a:solidFill>
                  </a:tcPr>
                </a:tc>
              </a:tr>
              <a:tr h="3413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90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90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90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90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90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4D4D"/>
                    </a:solidFill>
                  </a:tcPr>
                </a:tc>
              </a:tr>
              <a:tr h="3587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90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90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90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90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4D4D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90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90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90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90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90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4D4D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4D4D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90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4D4D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4D4D"/>
                    </a:solidFill>
                  </a:tcPr>
                </a:tc>
              </a:tr>
            </a:tbl>
          </a:graphicData>
        </a:graphic>
      </p:graphicFrame>
      <p:sp>
        <p:nvSpPr>
          <p:cNvPr id="371" name="Google Shape;371;p40"/>
          <p:cNvSpPr/>
          <p:nvPr/>
        </p:nvSpPr>
        <p:spPr>
          <a:xfrm>
            <a:off x="3657600" y="2217736"/>
            <a:ext cx="1066800" cy="9906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2" name="Google Shape;372;p40"/>
          <p:cNvSpPr txBox="1"/>
          <p:nvPr/>
        </p:nvSpPr>
        <p:spPr>
          <a:xfrm>
            <a:off x="3316374" y="1649094"/>
            <a:ext cx="1159613" cy="49244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-44997" l="-20648" r="-15213" t="-22498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373" name="Google Shape;373;p40"/>
          <p:cNvSpPr txBox="1"/>
          <p:nvPr/>
        </p:nvSpPr>
        <p:spPr>
          <a:xfrm>
            <a:off x="7342274" y="1649094"/>
            <a:ext cx="1228541" cy="492443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-44997" l="-19386" r="-14285" t="-22498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41"/>
          <p:cNvSpPr txBox="1"/>
          <p:nvPr>
            <p:ph type="title"/>
          </p:nvPr>
        </p:nvSpPr>
        <p:spPr>
          <a:xfrm>
            <a:off x="1981200" y="236536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 sz="4000"/>
              <a:t>Filter example #1: Moving Average</a:t>
            </a:r>
            <a:endParaRPr/>
          </a:p>
        </p:txBody>
      </p:sp>
      <p:graphicFrame>
        <p:nvGraphicFramePr>
          <p:cNvPr id="380" name="Google Shape;380;p41"/>
          <p:cNvGraphicFramePr/>
          <p:nvPr/>
        </p:nvGraphicFramePr>
        <p:xfrm>
          <a:off x="6248400" y="2217736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{6EE66309-4847-49A8-8B22-217032D9F5A6}</a:tableStyleId>
              </a:tblPr>
              <a:tblGrid>
                <a:gridCol w="357200"/>
                <a:gridCol w="360350"/>
                <a:gridCol w="355600"/>
                <a:gridCol w="360375"/>
                <a:gridCol w="357175"/>
                <a:gridCol w="357200"/>
                <a:gridCol w="360350"/>
                <a:gridCol w="355600"/>
                <a:gridCol w="360375"/>
                <a:gridCol w="357175"/>
              </a:tblGrid>
              <a:tr h="3429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10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F5F5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20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30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30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30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20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10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F5F5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20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40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60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60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60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40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20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30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60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90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90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90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60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30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30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50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80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80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90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60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30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30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50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80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80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90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60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30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20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30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50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50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60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40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20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10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F5F5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20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30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30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30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30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20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10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F5F5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10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F5F5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10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F5F5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10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F5F5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t/>
                      </a:r>
                      <a:endParaRPr b="0" i="0" sz="900" u="none" cap="none" strike="noStrike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381" name="Google Shape;381;p41"/>
          <p:cNvGraphicFramePr/>
          <p:nvPr/>
        </p:nvGraphicFramePr>
        <p:xfrm>
          <a:off x="2235200" y="221932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{6EE66309-4847-49A8-8B22-217032D9F5A6}</a:tableStyleId>
              </a:tblPr>
              <a:tblGrid>
                <a:gridCol w="355600"/>
                <a:gridCol w="355600"/>
                <a:gridCol w="355600"/>
                <a:gridCol w="355600"/>
                <a:gridCol w="355600"/>
                <a:gridCol w="355600"/>
                <a:gridCol w="355600"/>
                <a:gridCol w="369900"/>
                <a:gridCol w="341300"/>
                <a:gridCol w="355600"/>
              </a:tblGrid>
              <a:tr h="3397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4D4D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4D4D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90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90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90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90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90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4D4D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90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90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90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90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90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4D4D"/>
                    </a:solidFill>
                  </a:tcPr>
                </a:tc>
              </a:tr>
              <a:tr h="3413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90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90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90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90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90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4D4D"/>
                    </a:solidFill>
                  </a:tcPr>
                </a:tc>
              </a:tr>
              <a:tr h="3587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90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90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90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90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4D4D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90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90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90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90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90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4D4D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4D4D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90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4D4D"/>
                    </a:solidFill>
                  </a:tcPr>
                </a:tc>
              </a:tr>
              <a:tr h="3397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Poppins"/>
                        <a:buNone/>
                      </a:pPr>
                      <a:r>
                        <a:rPr b="0" i="0" lang="en-US" sz="900" u="none" cap="none" strike="noStrike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</a:t>
                      </a:r>
                      <a:endParaRPr/>
                    </a:p>
                  </a:txBody>
                  <a:tcPr marT="45725" marB="45725" marR="0" marL="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4D4D"/>
                    </a:solidFill>
                  </a:tcPr>
                </a:tc>
              </a:tr>
            </a:tbl>
          </a:graphicData>
        </a:graphic>
      </p:graphicFrame>
      <p:sp>
        <p:nvSpPr>
          <p:cNvPr id="382" name="Google Shape;382;p41"/>
          <p:cNvSpPr txBox="1"/>
          <p:nvPr/>
        </p:nvSpPr>
        <p:spPr>
          <a:xfrm>
            <a:off x="3316374" y="1649094"/>
            <a:ext cx="1159613" cy="49244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-44997" l="-20648" r="-15213" t="-22498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383" name="Google Shape;383;p41"/>
          <p:cNvSpPr txBox="1"/>
          <p:nvPr/>
        </p:nvSpPr>
        <p:spPr>
          <a:xfrm>
            <a:off x="7342274" y="1649094"/>
            <a:ext cx="1228541" cy="492443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-44997" l="-19386" r="-14285" t="-22498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Types of Images</a:t>
            </a:r>
            <a:endParaRPr/>
          </a:p>
        </p:txBody>
      </p:sp>
      <p:pic>
        <p:nvPicPr>
          <p:cNvPr id="107" name="Google Shape;107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2054" y="1587018"/>
            <a:ext cx="2573803" cy="39669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5"/>
          <p:cNvPicPr preferRelativeResize="0"/>
          <p:nvPr/>
        </p:nvPicPr>
        <p:blipFill rotWithShape="1">
          <a:blip r:embed="rId4">
            <a:alphaModFix/>
          </a:blip>
          <a:srcRect b="87845" l="0" r="0" t="0"/>
          <a:stretch/>
        </p:blipFill>
        <p:spPr>
          <a:xfrm>
            <a:off x="3273057" y="1667076"/>
            <a:ext cx="3489790" cy="472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391400" y="1417638"/>
            <a:ext cx="3644900" cy="421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5"/>
          <p:cNvPicPr preferRelativeResize="0"/>
          <p:nvPr/>
        </p:nvPicPr>
        <p:blipFill rotWithShape="1">
          <a:blip r:embed="rId6">
            <a:alphaModFix/>
          </a:blip>
          <a:srcRect b="0" l="0" r="50143" t="5631"/>
          <a:stretch/>
        </p:blipFill>
        <p:spPr>
          <a:xfrm>
            <a:off x="2815857" y="2295786"/>
            <a:ext cx="4880545" cy="3338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42"/>
          <p:cNvSpPr txBox="1"/>
          <p:nvPr>
            <p:ph type="title"/>
          </p:nvPr>
        </p:nvSpPr>
        <p:spPr>
          <a:xfrm>
            <a:off x="762000" y="4572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 sz="4000"/>
              <a:t>Filter example #1: Moving Average</a:t>
            </a:r>
            <a:endParaRPr/>
          </a:p>
        </p:txBody>
      </p:sp>
      <p:sp>
        <p:nvSpPr>
          <p:cNvPr id="389" name="Google Shape;389;p42"/>
          <p:cNvSpPr/>
          <p:nvPr/>
        </p:nvSpPr>
        <p:spPr>
          <a:xfrm>
            <a:off x="875798" y="1905000"/>
            <a:ext cx="4991602" cy="45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 summary:</a:t>
            </a:r>
            <a:endParaRPr/>
          </a:p>
          <a:p>
            <a:pPr indent="-342900" lvl="0" marL="3429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•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filter creates a new pixel with an average of its neighborhood</a:t>
            </a: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/>
          </a:p>
          <a:p>
            <a:pPr indent="-165100" lvl="0" marL="3429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•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Achieve smoothing effect (remove sharp features)</a:t>
            </a:r>
            <a:endParaRPr/>
          </a:p>
        </p:txBody>
      </p:sp>
      <p:grpSp>
        <p:nvGrpSpPr>
          <p:cNvPr id="390" name="Google Shape;390;p42"/>
          <p:cNvGrpSpPr/>
          <p:nvPr/>
        </p:nvGrpSpPr>
        <p:grpSpPr>
          <a:xfrm>
            <a:off x="6335712" y="3048000"/>
            <a:ext cx="2274888" cy="1803400"/>
            <a:chOff x="3799" y="2064"/>
            <a:chExt cx="1433" cy="1136"/>
          </a:xfrm>
        </p:grpSpPr>
        <p:grpSp>
          <p:nvGrpSpPr>
            <p:cNvPr id="391" name="Google Shape;391;p42"/>
            <p:cNvGrpSpPr/>
            <p:nvPr/>
          </p:nvGrpSpPr>
          <p:grpSpPr>
            <a:xfrm>
              <a:off x="4080" y="2064"/>
              <a:ext cx="1152" cy="1136"/>
              <a:chOff x="144" y="144"/>
              <a:chExt cx="1152" cy="1136"/>
            </a:xfrm>
          </p:grpSpPr>
          <p:sp>
            <p:nvSpPr>
              <p:cNvPr id="392" name="Google Shape;392;p42"/>
              <p:cNvSpPr/>
              <p:nvPr/>
            </p:nvSpPr>
            <p:spPr>
              <a:xfrm>
                <a:off x="912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</p:spPr>
            <p:txBody>
              <a:bodyPr anchorCtr="1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1</a:t>
                </a:r>
                <a:endParaRPr/>
              </a:p>
            </p:txBody>
          </p:sp>
          <p:sp>
            <p:nvSpPr>
              <p:cNvPr id="393" name="Google Shape;393;p42"/>
              <p:cNvSpPr/>
              <p:nvPr/>
            </p:nvSpPr>
            <p:spPr>
              <a:xfrm>
                <a:off x="528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</p:spPr>
            <p:txBody>
              <a:bodyPr anchorCtr="1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1</a:t>
                </a:r>
                <a:endParaRPr/>
              </a:p>
            </p:txBody>
          </p:sp>
          <p:sp>
            <p:nvSpPr>
              <p:cNvPr id="394" name="Google Shape;394;p42"/>
              <p:cNvSpPr/>
              <p:nvPr/>
            </p:nvSpPr>
            <p:spPr>
              <a:xfrm>
                <a:off x="144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</p:spPr>
            <p:txBody>
              <a:bodyPr anchorCtr="1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1</a:t>
                </a:r>
                <a:endParaRPr/>
              </a:p>
            </p:txBody>
          </p:sp>
          <p:sp>
            <p:nvSpPr>
              <p:cNvPr id="395" name="Google Shape;395;p42"/>
              <p:cNvSpPr/>
              <p:nvPr/>
            </p:nvSpPr>
            <p:spPr>
              <a:xfrm>
                <a:off x="912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</p:spPr>
            <p:txBody>
              <a:bodyPr anchorCtr="1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1</a:t>
                </a:r>
                <a:endParaRPr/>
              </a:p>
            </p:txBody>
          </p:sp>
          <p:sp>
            <p:nvSpPr>
              <p:cNvPr id="396" name="Google Shape;396;p42"/>
              <p:cNvSpPr/>
              <p:nvPr/>
            </p:nvSpPr>
            <p:spPr>
              <a:xfrm>
                <a:off x="528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</p:spPr>
            <p:txBody>
              <a:bodyPr anchorCtr="1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1</a:t>
                </a:r>
                <a:endParaRPr/>
              </a:p>
            </p:txBody>
          </p:sp>
          <p:sp>
            <p:nvSpPr>
              <p:cNvPr id="397" name="Google Shape;397;p42"/>
              <p:cNvSpPr/>
              <p:nvPr/>
            </p:nvSpPr>
            <p:spPr>
              <a:xfrm>
                <a:off x="144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</p:spPr>
            <p:txBody>
              <a:bodyPr anchorCtr="1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1</a:t>
                </a:r>
                <a:endParaRPr/>
              </a:p>
            </p:txBody>
          </p:sp>
          <p:sp>
            <p:nvSpPr>
              <p:cNvPr id="398" name="Google Shape;398;p42"/>
              <p:cNvSpPr/>
              <p:nvPr/>
            </p:nvSpPr>
            <p:spPr>
              <a:xfrm>
                <a:off x="912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</p:spPr>
            <p:txBody>
              <a:bodyPr anchorCtr="1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1</a:t>
                </a:r>
                <a:endParaRPr/>
              </a:p>
            </p:txBody>
          </p:sp>
          <p:sp>
            <p:nvSpPr>
              <p:cNvPr id="399" name="Google Shape;399;p42"/>
              <p:cNvSpPr/>
              <p:nvPr/>
            </p:nvSpPr>
            <p:spPr>
              <a:xfrm>
                <a:off x="528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</p:spPr>
            <p:txBody>
              <a:bodyPr anchorCtr="1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1</a:t>
                </a:r>
                <a:endParaRPr/>
              </a:p>
            </p:txBody>
          </p:sp>
          <p:sp>
            <p:nvSpPr>
              <p:cNvPr id="400" name="Google Shape;400;p42"/>
              <p:cNvSpPr/>
              <p:nvPr/>
            </p:nvSpPr>
            <p:spPr>
              <a:xfrm>
                <a:off x="144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</p:spPr>
            <p:txBody>
              <a:bodyPr anchorCtr="1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1</a:t>
                </a:r>
                <a:endParaRPr/>
              </a:p>
            </p:txBody>
          </p:sp>
          <p:cxnSp>
            <p:nvCxnSpPr>
              <p:cNvPr id="401" name="Google Shape;401;p42"/>
              <p:cNvCxnSpPr/>
              <p:nvPr/>
            </p:nvCxnSpPr>
            <p:spPr>
              <a:xfrm>
                <a:off x="144" y="144"/>
                <a:ext cx="1152" cy="0"/>
              </a:xfrm>
              <a:prstGeom prst="straightConnector1">
                <a:avLst/>
              </a:prstGeom>
              <a:noFill/>
              <a:ln cap="sq" cmpd="sng" w="2857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02" name="Google Shape;402;p42"/>
              <p:cNvCxnSpPr/>
              <p:nvPr/>
            </p:nvCxnSpPr>
            <p:spPr>
              <a:xfrm>
                <a:off x="144" y="523"/>
                <a:ext cx="1152" cy="0"/>
              </a:xfrm>
              <a:prstGeom prst="straightConnector1">
                <a:avLst/>
              </a:prstGeom>
              <a:noFill/>
              <a:ln cap="flat" cmpd="sng" w="1270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03" name="Google Shape;403;p42"/>
              <p:cNvCxnSpPr/>
              <p:nvPr/>
            </p:nvCxnSpPr>
            <p:spPr>
              <a:xfrm>
                <a:off x="144" y="901"/>
                <a:ext cx="1152" cy="0"/>
              </a:xfrm>
              <a:prstGeom prst="straightConnector1">
                <a:avLst/>
              </a:prstGeom>
              <a:noFill/>
              <a:ln cap="flat" cmpd="sng" w="1270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04" name="Google Shape;404;p42"/>
              <p:cNvCxnSpPr/>
              <p:nvPr/>
            </p:nvCxnSpPr>
            <p:spPr>
              <a:xfrm>
                <a:off x="144" y="1280"/>
                <a:ext cx="1152" cy="0"/>
              </a:xfrm>
              <a:prstGeom prst="straightConnector1">
                <a:avLst/>
              </a:prstGeom>
              <a:noFill/>
              <a:ln cap="sq" cmpd="sng" w="2857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05" name="Google Shape;405;p42"/>
              <p:cNvCxnSpPr/>
              <p:nvPr/>
            </p:nvCxnSpPr>
            <p:spPr>
              <a:xfrm>
                <a:off x="144" y="144"/>
                <a:ext cx="0" cy="1136"/>
              </a:xfrm>
              <a:prstGeom prst="straightConnector1">
                <a:avLst/>
              </a:prstGeom>
              <a:noFill/>
              <a:ln cap="sq" cmpd="sng" w="2857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06" name="Google Shape;406;p42"/>
              <p:cNvCxnSpPr/>
              <p:nvPr/>
            </p:nvCxnSpPr>
            <p:spPr>
              <a:xfrm>
                <a:off x="528" y="144"/>
                <a:ext cx="0" cy="1136"/>
              </a:xfrm>
              <a:prstGeom prst="straightConnector1">
                <a:avLst/>
              </a:prstGeom>
              <a:noFill/>
              <a:ln cap="flat" cmpd="sng" w="1270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07" name="Google Shape;407;p42"/>
              <p:cNvCxnSpPr/>
              <p:nvPr/>
            </p:nvCxnSpPr>
            <p:spPr>
              <a:xfrm>
                <a:off x="912" y="144"/>
                <a:ext cx="0" cy="1136"/>
              </a:xfrm>
              <a:prstGeom prst="straightConnector1">
                <a:avLst/>
              </a:prstGeom>
              <a:noFill/>
              <a:ln cap="flat" cmpd="sng" w="1270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08" name="Google Shape;408;p42"/>
              <p:cNvCxnSpPr/>
              <p:nvPr/>
            </p:nvCxnSpPr>
            <p:spPr>
              <a:xfrm>
                <a:off x="1296" y="144"/>
                <a:ext cx="0" cy="1136"/>
              </a:xfrm>
              <a:prstGeom prst="straightConnector1">
                <a:avLst/>
              </a:prstGeom>
              <a:noFill/>
              <a:ln cap="sq" cmpd="sng" w="2857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pic>
          <p:nvPicPr>
            <p:cNvPr descr="txp_fig" id="409" name="Google Shape;409;p4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799" y="2352"/>
              <a:ext cx="192" cy="57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10" name="Google Shape;410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21537" y="2286000"/>
            <a:ext cx="1055688" cy="565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43"/>
          <p:cNvSpPr txBox="1"/>
          <p:nvPr>
            <p:ph type="title"/>
          </p:nvPr>
        </p:nvSpPr>
        <p:spPr>
          <a:xfrm>
            <a:off x="457200" y="304800"/>
            <a:ext cx="8686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 sz="4000"/>
              <a:t>Filter example #1: Moving Average</a:t>
            </a:r>
            <a:endParaRPr/>
          </a:p>
        </p:txBody>
      </p:sp>
      <p:pic>
        <p:nvPicPr>
          <p:cNvPr id="416" name="Google Shape;416;p43"/>
          <p:cNvPicPr preferRelativeResize="0"/>
          <p:nvPr/>
        </p:nvPicPr>
        <p:blipFill rotWithShape="1">
          <a:blip r:embed="rId3">
            <a:alphaModFix/>
          </a:blip>
          <a:srcRect b="-1" l="0" r="362" t="-1107"/>
          <a:stretch/>
        </p:blipFill>
        <p:spPr>
          <a:xfrm>
            <a:off x="228600" y="1676399"/>
            <a:ext cx="10820400" cy="39678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Binary image representation</a:t>
            </a:r>
            <a:endParaRPr/>
          </a:p>
        </p:txBody>
      </p:sp>
      <p:pic>
        <p:nvPicPr>
          <p:cNvPr id="116" name="Google Shape;116;p16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47072" y="1600200"/>
            <a:ext cx="8300981" cy="4525963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6"/>
          <p:cNvSpPr txBox="1"/>
          <p:nvPr/>
        </p:nvSpPr>
        <p:spPr>
          <a:xfrm>
            <a:off x="8236050" y="6014503"/>
            <a:ext cx="235575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Slide credit: Ulas Bagci 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Grayscale image representation</a:t>
            </a:r>
            <a:endParaRPr/>
          </a:p>
        </p:txBody>
      </p:sp>
      <p:pic>
        <p:nvPicPr>
          <p:cNvPr id="123" name="Google Shape;123;p17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5224" y="1600200"/>
            <a:ext cx="9764676" cy="4525963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7"/>
          <p:cNvSpPr txBox="1"/>
          <p:nvPr/>
        </p:nvSpPr>
        <p:spPr>
          <a:xfrm>
            <a:off x="8236050" y="6014503"/>
            <a:ext cx="235575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Slide credit: Ulas Bagci </a:t>
            </a:r>
            <a:endParaRPr/>
          </a:p>
        </p:txBody>
      </p:sp>
      <p:pic>
        <p:nvPicPr>
          <p:cNvPr id="125" name="Google Shape;125;p17"/>
          <p:cNvPicPr preferRelativeResize="0"/>
          <p:nvPr/>
        </p:nvPicPr>
        <p:blipFill rotWithShape="1">
          <a:blip r:embed="rId4">
            <a:alphaModFix/>
          </a:blip>
          <a:srcRect b="0" l="0" r="50143" t="5631"/>
          <a:stretch/>
        </p:blipFill>
        <p:spPr>
          <a:xfrm>
            <a:off x="609602" y="2194055"/>
            <a:ext cx="4880545" cy="3338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Color Image - one channel</a:t>
            </a:r>
            <a:endParaRPr/>
          </a:p>
        </p:txBody>
      </p:sp>
      <p:pic>
        <p:nvPicPr>
          <p:cNvPr id="131" name="Google Shape;131;p18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88336" r="0" t="0"/>
          <a:stretch/>
        </p:blipFill>
        <p:spPr>
          <a:xfrm>
            <a:off x="10058400" y="274638"/>
            <a:ext cx="1312319" cy="63100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8"/>
          <p:cNvPicPr preferRelativeResize="0"/>
          <p:nvPr/>
        </p:nvPicPr>
        <p:blipFill rotWithShape="1">
          <a:blip r:embed="rId4">
            <a:alphaModFix/>
          </a:blip>
          <a:srcRect b="51175" l="34989" r="32713" t="0"/>
          <a:stretch/>
        </p:blipFill>
        <p:spPr>
          <a:xfrm>
            <a:off x="592683" y="1752600"/>
            <a:ext cx="4665118" cy="37580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8"/>
          <p:cNvPicPr preferRelativeResize="0"/>
          <p:nvPr/>
        </p:nvPicPr>
        <p:blipFill rotWithShape="1">
          <a:blip r:embed="rId4">
            <a:alphaModFix/>
          </a:blip>
          <a:srcRect b="0" l="67286" r="0" t="48825"/>
          <a:stretch/>
        </p:blipFill>
        <p:spPr>
          <a:xfrm>
            <a:off x="5715000" y="1752600"/>
            <a:ext cx="4572000" cy="38111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Color image representation</a:t>
            </a:r>
            <a:endParaRPr/>
          </a:p>
        </p:txBody>
      </p:sp>
      <p:pic>
        <p:nvPicPr>
          <p:cNvPr id="139" name="Google Shape;139;p19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0200" y="1219200"/>
            <a:ext cx="9534274" cy="5080548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19"/>
          <p:cNvSpPr txBox="1"/>
          <p:nvPr/>
        </p:nvSpPr>
        <p:spPr>
          <a:xfrm>
            <a:off x="9067800" y="6488668"/>
            <a:ext cx="235575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Slide credit: Ulas Bagci 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20"/>
          <p:cNvPicPr preferRelativeResize="0"/>
          <p:nvPr/>
        </p:nvPicPr>
        <p:blipFill rotWithShape="1">
          <a:blip r:embed="rId3">
            <a:alphaModFix/>
          </a:blip>
          <a:srcRect b="55150" l="22574" r="68863" t="19001"/>
          <a:stretch/>
        </p:blipFill>
        <p:spPr>
          <a:xfrm>
            <a:off x="6593185" y="2806728"/>
            <a:ext cx="2612429" cy="2786592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0"/>
          <p:cNvSpPr txBox="1"/>
          <p:nvPr>
            <p:ph type="title"/>
          </p:nvPr>
        </p:nvSpPr>
        <p:spPr>
          <a:xfrm>
            <a:off x="315282" y="1524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 sz="4000"/>
              <a:t>Images are Sampled and Quantized</a:t>
            </a:r>
            <a:endParaRPr/>
          </a:p>
        </p:txBody>
      </p:sp>
      <p:sp>
        <p:nvSpPr>
          <p:cNvPr id="148" name="Google Shape;148;p20"/>
          <p:cNvSpPr txBox="1"/>
          <p:nvPr>
            <p:ph idx="1" type="body"/>
          </p:nvPr>
        </p:nvSpPr>
        <p:spPr>
          <a:xfrm>
            <a:off x="315282" y="1447801"/>
            <a:ext cx="8229600" cy="49831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An image contains discrete number of pixels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A simple example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Pixel value: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“grayscale” </a:t>
            </a:r>
            <a:endParaRPr/>
          </a:p>
          <a:p>
            <a:pPr indent="0" lvl="2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(or “intensity”): [0,255]</a:t>
            </a:r>
            <a:endParaRPr/>
          </a:p>
        </p:txBody>
      </p:sp>
      <p:sp>
        <p:nvSpPr>
          <p:cNvPr id="149" name="Google Shape;149;p20"/>
          <p:cNvSpPr txBox="1"/>
          <p:nvPr/>
        </p:nvSpPr>
        <p:spPr>
          <a:xfrm>
            <a:off x="9962895" y="2758471"/>
            <a:ext cx="65114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231</a:t>
            </a:r>
            <a:endParaRPr/>
          </a:p>
        </p:txBody>
      </p:sp>
      <p:sp>
        <p:nvSpPr>
          <p:cNvPr id="150" name="Google Shape;150;p20"/>
          <p:cNvSpPr txBox="1"/>
          <p:nvPr/>
        </p:nvSpPr>
        <p:spPr>
          <a:xfrm>
            <a:off x="7758434" y="2126503"/>
            <a:ext cx="786448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75</a:t>
            </a:r>
            <a:endParaRPr/>
          </a:p>
        </p:txBody>
      </p:sp>
      <p:cxnSp>
        <p:nvCxnSpPr>
          <p:cNvPr id="151" name="Google Shape;151;p20"/>
          <p:cNvCxnSpPr/>
          <p:nvPr/>
        </p:nvCxnSpPr>
        <p:spPr>
          <a:xfrm>
            <a:off x="7948489" y="2588168"/>
            <a:ext cx="0" cy="1572669"/>
          </a:xfrm>
          <a:prstGeom prst="straightConnector1">
            <a:avLst/>
          </a:prstGeom>
          <a:noFill/>
          <a:ln cap="flat" cmpd="sng" w="57150">
            <a:solidFill>
              <a:srgbClr val="850000"/>
            </a:solidFill>
            <a:prstDash val="solid"/>
            <a:miter lim="800000"/>
            <a:headEnd len="sm" w="sm" type="none"/>
            <a:tailEnd len="med" w="med" type="stealth"/>
          </a:ln>
        </p:spPr>
      </p:cxnSp>
      <p:cxnSp>
        <p:nvCxnSpPr>
          <p:cNvPr id="152" name="Google Shape;152;p20"/>
          <p:cNvCxnSpPr/>
          <p:nvPr/>
        </p:nvCxnSpPr>
        <p:spPr>
          <a:xfrm rot="10800000">
            <a:off x="8882711" y="2989304"/>
            <a:ext cx="1047527" cy="0"/>
          </a:xfrm>
          <a:prstGeom prst="straightConnector1">
            <a:avLst/>
          </a:prstGeom>
          <a:noFill/>
          <a:ln cap="flat" cmpd="sng" w="57150">
            <a:solidFill>
              <a:srgbClr val="850000"/>
            </a:solidFill>
            <a:prstDash val="solid"/>
            <a:miter lim="800000"/>
            <a:headEnd len="sm" w="sm" type="none"/>
            <a:tailEnd len="med" w="med" type="stealth"/>
          </a:ln>
        </p:spPr>
      </p:cxnSp>
      <p:cxnSp>
        <p:nvCxnSpPr>
          <p:cNvPr id="153" name="Google Shape;153;p20"/>
          <p:cNvCxnSpPr/>
          <p:nvPr/>
        </p:nvCxnSpPr>
        <p:spPr>
          <a:xfrm>
            <a:off x="5867400" y="5377934"/>
            <a:ext cx="2309738" cy="0"/>
          </a:xfrm>
          <a:prstGeom prst="straightConnector1">
            <a:avLst/>
          </a:prstGeom>
          <a:noFill/>
          <a:ln cap="flat" cmpd="sng" w="57150">
            <a:solidFill>
              <a:srgbClr val="850000"/>
            </a:solidFill>
            <a:prstDash val="solid"/>
            <a:miter lim="800000"/>
            <a:headEnd len="sm" w="sm" type="none"/>
            <a:tailEnd len="med" w="med" type="stealth"/>
          </a:ln>
        </p:spPr>
      </p:cxnSp>
      <p:sp>
        <p:nvSpPr>
          <p:cNvPr id="154" name="Google Shape;154;p20"/>
          <p:cNvSpPr txBox="1"/>
          <p:nvPr/>
        </p:nvSpPr>
        <p:spPr>
          <a:xfrm>
            <a:off x="5087976" y="5147101"/>
            <a:ext cx="65114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148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21"/>
          <p:cNvPicPr preferRelativeResize="0"/>
          <p:nvPr/>
        </p:nvPicPr>
        <p:blipFill rotWithShape="1">
          <a:blip r:embed="rId3">
            <a:alphaModFix/>
          </a:blip>
          <a:srcRect b="51175" l="34989" r="32713" t="0"/>
          <a:stretch/>
        </p:blipFill>
        <p:spPr>
          <a:xfrm>
            <a:off x="5867400" y="3048879"/>
            <a:ext cx="3219353" cy="2593367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1"/>
          <p:cNvSpPr txBox="1"/>
          <p:nvPr>
            <p:ph type="title"/>
          </p:nvPr>
        </p:nvSpPr>
        <p:spPr>
          <a:xfrm>
            <a:off x="495300" y="2286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 sz="4000"/>
              <a:t>Images are Sampled and Quantized</a:t>
            </a:r>
            <a:endParaRPr/>
          </a:p>
        </p:txBody>
      </p:sp>
      <p:sp>
        <p:nvSpPr>
          <p:cNvPr id="161" name="Google Shape;161;p21"/>
          <p:cNvSpPr txBox="1"/>
          <p:nvPr>
            <p:ph idx="1" type="body"/>
          </p:nvPr>
        </p:nvSpPr>
        <p:spPr>
          <a:xfrm>
            <a:off x="495300" y="1371601"/>
            <a:ext cx="8229600" cy="49831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An image contains discrete number of pixels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A simple example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Pixel value: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“grayscale” </a:t>
            </a:r>
            <a:endParaRPr/>
          </a:p>
          <a:p>
            <a:pPr indent="0" lvl="2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/>
              <a:t>(or “intensity”): [0,255]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“color”</a:t>
            </a:r>
            <a:endParaRPr/>
          </a:p>
          <a:p>
            <a:pPr indent="-228600" lvl="3" marL="1600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RGB: [R, G, B]</a:t>
            </a:r>
            <a:endParaRPr/>
          </a:p>
          <a:p>
            <a:pPr indent="-228600" lvl="3" marL="1600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Lab: [L, a, b]</a:t>
            </a:r>
            <a:endParaRPr/>
          </a:p>
          <a:p>
            <a:pPr indent="-228600" lvl="3" marL="1600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HSV: [H, S, V]</a:t>
            </a:r>
            <a:endParaRPr/>
          </a:p>
        </p:txBody>
      </p:sp>
      <p:sp>
        <p:nvSpPr>
          <p:cNvPr id="162" name="Google Shape;162;p21"/>
          <p:cNvSpPr txBox="1"/>
          <p:nvPr/>
        </p:nvSpPr>
        <p:spPr>
          <a:xfrm>
            <a:off x="9286775" y="4023352"/>
            <a:ext cx="2064989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[249, 215, 203]</a:t>
            </a:r>
            <a:endParaRPr/>
          </a:p>
        </p:txBody>
      </p:sp>
      <p:sp>
        <p:nvSpPr>
          <p:cNvPr id="163" name="Google Shape;163;p21"/>
          <p:cNvSpPr txBox="1"/>
          <p:nvPr/>
        </p:nvSpPr>
        <p:spPr>
          <a:xfrm>
            <a:off x="6366189" y="1963072"/>
            <a:ext cx="1443024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[90, 0, 53]</a:t>
            </a:r>
            <a:endParaRPr/>
          </a:p>
        </p:txBody>
      </p:sp>
      <p:cxnSp>
        <p:nvCxnSpPr>
          <p:cNvPr id="164" name="Google Shape;164;p21"/>
          <p:cNvCxnSpPr>
            <a:stCxn id="163" idx="2"/>
          </p:cNvCxnSpPr>
          <p:nvPr/>
        </p:nvCxnSpPr>
        <p:spPr>
          <a:xfrm>
            <a:off x="7087701" y="2424737"/>
            <a:ext cx="23100" cy="1168200"/>
          </a:xfrm>
          <a:prstGeom prst="straightConnector1">
            <a:avLst/>
          </a:prstGeom>
          <a:noFill/>
          <a:ln cap="flat" cmpd="sng" w="38100">
            <a:solidFill>
              <a:srgbClr val="850000"/>
            </a:solidFill>
            <a:prstDash val="solid"/>
            <a:miter lim="800000"/>
            <a:headEnd len="sm" w="sm" type="none"/>
            <a:tailEnd len="med" w="med" type="stealth"/>
          </a:ln>
        </p:spPr>
      </p:cxnSp>
      <p:cxnSp>
        <p:nvCxnSpPr>
          <p:cNvPr id="165" name="Google Shape;165;p21"/>
          <p:cNvCxnSpPr>
            <a:stCxn id="162" idx="1"/>
          </p:cNvCxnSpPr>
          <p:nvPr/>
        </p:nvCxnSpPr>
        <p:spPr>
          <a:xfrm rot="10800000">
            <a:off x="8153375" y="4254185"/>
            <a:ext cx="1133400" cy="0"/>
          </a:xfrm>
          <a:prstGeom prst="straightConnector1">
            <a:avLst/>
          </a:prstGeom>
          <a:noFill/>
          <a:ln cap="flat" cmpd="sng" w="38100">
            <a:solidFill>
              <a:srgbClr val="850000"/>
            </a:solidFill>
            <a:prstDash val="solid"/>
            <a:miter lim="800000"/>
            <a:headEnd len="sm" w="sm" type="none"/>
            <a:tailEnd len="med" w="med" type="stealth"/>
          </a:ln>
        </p:spPr>
      </p:cxnSp>
      <p:cxnSp>
        <p:nvCxnSpPr>
          <p:cNvPr id="166" name="Google Shape;166;p21"/>
          <p:cNvCxnSpPr/>
          <p:nvPr/>
        </p:nvCxnSpPr>
        <p:spPr>
          <a:xfrm rot="10800000">
            <a:off x="6477000" y="4380885"/>
            <a:ext cx="71400" cy="1638915"/>
          </a:xfrm>
          <a:prstGeom prst="straightConnector1">
            <a:avLst/>
          </a:prstGeom>
          <a:noFill/>
          <a:ln cap="flat" cmpd="sng" w="38100">
            <a:solidFill>
              <a:srgbClr val="850000"/>
            </a:solidFill>
            <a:prstDash val="solid"/>
            <a:miter lim="800000"/>
            <a:headEnd len="sm" w="sm" type="none"/>
            <a:tailEnd len="med" w="med" type="stealth"/>
          </a:ln>
        </p:spPr>
      </p:cxnSp>
      <p:sp>
        <p:nvSpPr>
          <p:cNvPr id="167" name="Google Shape;167;p21"/>
          <p:cNvSpPr txBox="1"/>
          <p:nvPr/>
        </p:nvSpPr>
        <p:spPr>
          <a:xfrm>
            <a:off x="5637394" y="6091535"/>
            <a:ext cx="1754006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[213, 60, 67]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